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74" r:id="rId2"/>
    <p:sldId id="275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2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D0065BE-0657-4A47-90AD-C21C55E16B19}" type="datetime4">
              <a:rPr lang="en-US" smtClean="0"/>
              <a:pPr/>
              <a:t>April 20, 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6C3AA4-67BE-44F7-809A-3582401494AF}" type="datetime4">
              <a:rPr lang="en-US" smtClean="0"/>
              <a:pPr/>
              <a:t>April 20,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172EEB-1769-4776-AD69-E7C1260563EB}" type="datetime4">
              <a:rPr lang="en-US" smtClean="0"/>
              <a:pPr/>
              <a:t>April 20,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7BB8AF-C16A-4836-A92D-61834B5F0BA5}" type="datetime4">
              <a:rPr lang="en-US" smtClean="0"/>
              <a:pPr/>
              <a:t>April 20,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7D2193-4505-4A75-99BB-880C6989A757}" type="datetime4">
              <a:rPr lang="en-US" smtClean="0"/>
              <a:pPr/>
              <a:t>April 20,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3A18F4-33C3-445B-924C-31108C51719C}" type="datetime4">
              <a:rPr lang="en-US" smtClean="0"/>
              <a:pPr/>
              <a:t>April 20,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F7543A-E259-478F-9E0D-57BA40E442B7}" type="datetime4">
              <a:rPr lang="en-US" smtClean="0"/>
              <a:pPr/>
              <a:t>April 20,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FB012D-77A1-44B0-BB26-329BA1EE55C9}" type="datetime4">
              <a:rPr lang="en-US" smtClean="0"/>
              <a:pPr/>
              <a:t>April 20,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B7499E-3031-413E-B01E-B94970708CAA}" type="datetime4">
              <a:rPr lang="en-US" smtClean="0"/>
              <a:pPr/>
              <a:t>April 20,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C7EAB0C-2220-4D0E-A0DD-DB7FA0F742F4}" type="datetime4">
              <a:rPr lang="en-US" smtClean="0"/>
              <a:pPr/>
              <a:t>April 20,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3416D63-31BF-4B94-B6C5-E20B2C63F515}" type="datetime4">
              <a:rPr lang="en-US" smtClean="0"/>
              <a:pPr/>
              <a:t>April 20,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2B1B13E-D5AF-485E-81A1-82A140076526}" type="datetime4">
              <a:rPr lang="en-US" smtClean="0"/>
              <a:pPr/>
              <a:t>April 20, 2020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8"/>
          <p:cNvSpPr/>
          <p:nvPr/>
        </p:nvSpPr>
        <p:spPr>
          <a:xfrm>
            <a:off x="1524001" y="2095500"/>
            <a:ext cx="6802346" cy="15621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951888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144000" cy="102822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400615" y="0"/>
            <a:ext cx="4743384" cy="60006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0"/>
            <a:ext cx="9091760" cy="102146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-1030" y="50926"/>
            <a:ext cx="9146173" cy="90474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444500" y="569112"/>
            <a:ext cx="8047521" cy="5494457"/>
          </a:xfrm>
          <a:prstGeom prst="rect">
            <a:avLst/>
          </a:prstGeom>
        </p:spPr>
        <p:txBody>
          <a:bodyPr wrap="square" lIns="0" tIns="29210" rIns="0" bIns="0" rtlCol="0">
            <a:noAutofit/>
          </a:bodyPr>
          <a:lstStyle/>
          <a:p>
            <a:pPr marL="12700" marR="33808">
              <a:lnSpc>
                <a:spcPts val="4600"/>
              </a:lnSpc>
            </a:pPr>
            <a:r>
              <a:rPr sz="4500" spc="-9" dirty="0" smtClean="0">
                <a:solidFill>
                  <a:srgbClr val="4E5B6E"/>
                </a:solidFill>
                <a:latin typeface="Calibri"/>
                <a:cs typeface="Calibri"/>
              </a:rPr>
              <a:t>Role of government in NGOs in</a:t>
            </a:r>
            <a:endParaRPr sz="4500">
              <a:latin typeface="Calibri"/>
              <a:cs typeface="Calibri"/>
            </a:endParaRPr>
          </a:p>
          <a:p>
            <a:pPr marL="12700" marR="33808">
              <a:lnSpc>
                <a:spcPts val="5400"/>
              </a:lnSpc>
              <a:spcBef>
                <a:spcPts val="39"/>
              </a:spcBef>
            </a:pPr>
            <a:r>
              <a:rPr sz="4500" spc="-24" dirty="0" smtClean="0">
                <a:solidFill>
                  <a:srgbClr val="4E5B6E"/>
                </a:solidFill>
                <a:latin typeface="Calibri"/>
                <a:cs typeface="Calibri"/>
              </a:rPr>
              <a:t>Pakistan</a:t>
            </a:r>
            <a:endParaRPr sz="4500">
              <a:latin typeface="Calibri"/>
              <a:cs typeface="Calibri"/>
            </a:endParaRPr>
          </a:p>
          <a:p>
            <a:pPr marL="104140" marR="33808">
              <a:lnSpc>
                <a:spcPts val="2645"/>
              </a:lnSpc>
              <a:spcBef>
                <a:spcPts val="427"/>
              </a:spcBef>
            </a:pPr>
            <a:r>
              <a:rPr sz="2100" spc="40" dirty="0" smtClean="0">
                <a:solidFill>
                  <a:srgbClr val="FDB809"/>
                </a:solidFill>
                <a:latin typeface="Arial Unicode MS"/>
                <a:cs typeface="Arial Unicode MS"/>
              </a:rPr>
              <a:t> </a:t>
            </a:r>
            <a:r>
              <a:rPr sz="2200" spc="-24" dirty="0" smtClean="0">
                <a:latin typeface="Constantia"/>
                <a:cs typeface="Constantia"/>
              </a:rPr>
              <a:t>The Pakistan government has been positive towards NGO</a:t>
            </a:r>
            <a:endParaRPr sz="2200">
              <a:latin typeface="Constantia"/>
              <a:cs typeface="Constantia"/>
            </a:endParaRPr>
          </a:p>
          <a:p>
            <a:pPr marL="378459" marR="33808">
              <a:lnSpc>
                <a:spcPts val="2155"/>
              </a:lnSpc>
            </a:pPr>
            <a:r>
              <a:rPr sz="2200" spc="-4" dirty="0" smtClean="0">
                <a:latin typeface="Constantia"/>
                <a:cs typeface="Constantia"/>
              </a:rPr>
              <a:t>development</a:t>
            </a:r>
            <a:endParaRPr sz="2200">
              <a:latin typeface="Constantia"/>
              <a:cs typeface="Constantia"/>
            </a:endParaRPr>
          </a:p>
          <a:p>
            <a:pPr marL="744524" marR="397613" indent="-247192">
              <a:lnSpc>
                <a:spcPts val="2441"/>
              </a:lnSpc>
              <a:spcBef>
                <a:spcPts val="262"/>
              </a:spcBef>
            </a:pPr>
            <a:r>
              <a:rPr sz="1700" spc="121" dirty="0" smtClean="0">
                <a:solidFill>
                  <a:srgbClr val="7ED13A"/>
                </a:solidFill>
                <a:latin typeface="Arial Unicode MS"/>
                <a:cs typeface="Arial Unicode MS"/>
              </a:rPr>
              <a:t> </a:t>
            </a:r>
            <a:r>
              <a:rPr sz="2000" spc="-13" dirty="0" smtClean="0">
                <a:latin typeface="Constantia"/>
                <a:cs typeface="Constantia"/>
              </a:rPr>
              <a:t>In the first five year plan (1955-60) a permanent social welfare </a:t>
            </a:r>
            <a:endParaRPr sz="2000">
              <a:latin typeface="Constantia"/>
              <a:cs typeface="Constantia"/>
            </a:endParaRPr>
          </a:p>
          <a:p>
            <a:pPr marL="744524" marR="397613">
              <a:lnSpc>
                <a:spcPts val="2441"/>
              </a:lnSpc>
            </a:pPr>
            <a:r>
              <a:rPr sz="2000" spc="-10" dirty="0" smtClean="0">
                <a:latin typeface="Constantia"/>
                <a:cs typeface="Constantia"/>
              </a:rPr>
              <a:t>section was created which is now part of Planning Commission</a:t>
            </a:r>
            <a:endParaRPr sz="2000">
              <a:latin typeface="Constantia"/>
              <a:cs typeface="Constantia"/>
            </a:endParaRPr>
          </a:p>
          <a:p>
            <a:pPr marL="744524" marR="212214" indent="-247192">
              <a:lnSpc>
                <a:spcPts val="2441"/>
              </a:lnSpc>
            </a:pPr>
            <a:r>
              <a:rPr sz="1700" spc="121" dirty="0" smtClean="0">
                <a:solidFill>
                  <a:srgbClr val="7ED13A"/>
                </a:solidFill>
                <a:latin typeface="Arial Unicode MS"/>
                <a:cs typeface="Arial Unicode MS"/>
              </a:rPr>
              <a:t> </a:t>
            </a:r>
            <a:r>
              <a:rPr sz="2000" spc="-16" dirty="0" smtClean="0">
                <a:latin typeface="Constantia"/>
                <a:cs typeface="Constantia"/>
              </a:rPr>
              <a:t>Recently in seventh and eighth five year plans contain supportive </a:t>
            </a:r>
            <a:endParaRPr sz="2000">
              <a:latin typeface="Constantia"/>
              <a:cs typeface="Constantia"/>
            </a:endParaRPr>
          </a:p>
          <a:p>
            <a:pPr marL="744524" marR="212214">
              <a:lnSpc>
                <a:spcPts val="2441"/>
              </a:lnSpc>
            </a:pPr>
            <a:r>
              <a:rPr sz="2000" spc="-13" dirty="0" smtClean="0">
                <a:latin typeface="Constantia"/>
                <a:cs typeface="Constantia"/>
              </a:rPr>
              <a:t>policy for assistance for NGOs</a:t>
            </a:r>
            <a:endParaRPr sz="2000">
              <a:latin typeface="Constantia"/>
              <a:cs typeface="Constantia"/>
            </a:endParaRPr>
          </a:p>
          <a:p>
            <a:pPr marL="744524" marR="157036" indent="-247192">
              <a:lnSpc>
                <a:spcPts val="2441"/>
              </a:lnSpc>
            </a:pPr>
            <a:r>
              <a:rPr sz="1700" spc="121" dirty="0" smtClean="0">
                <a:solidFill>
                  <a:srgbClr val="7ED13A"/>
                </a:solidFill>
                <a:latin typeface="Arial Unicode MS"/>
                <a:cs typeface="Arial Unicode MS"/>
              </a:rPr>
              <a:t> </a:t>
            </a:r>
            <a:r>
              <a:rPr sz="2000" spc="-14" dirty="0" smtClean="0">
                <a:latin typeface="Constantia"/>
                <a:cs typeface="Constantia"/>
              </a:rPr>
              <a:t>The income tax ordinance exempts NGOs from income tax which </a:t>
            </a:r>
            <a:endParaRPr sz="2000">
              <a:latin typeface="Constantia"/>
              <a:cs typeface="Constantia"/>
            </a:endParaRPr>
          </a:p>
          <a:p>
            <a:pPr marL="744524" marR="157036">
              <a:lnSpc>
                <a:spcPts val="2441"/>
              </a:lnSpc>
            </a:pPr>
            <a:r>
              <a:rPr sz="2000" spc="-9" dirty="0" smtClean="0">
                <a:latin typeface="Constantia"/>
                <a:cs typeface="Constantia"/>
              </a:rPr>
              <a:t>has helped NGOs in terms of sustainability and resources.</a:t>
            </a:r>
            <a:endParaRPr sz="2000">
              <a:latin typeface="Constantia"/>
              <a:cs typeface="Constantia"/>
            </a:endParaRPr>
          </a:p>
          <a:p>
            <a:pPr marL="378459" marR="598087" indent="-274319">
              <a:lnSpc>
                <a:spcPts val="2685"/>
              </a:lnSpc>
            </a:pPr>
            <a:r>
              <a:rPr sz="2100" spc="40" dirty="0" smtClean="0">
                <a:solidFill>
                  <a:srgbClr val="FDB809"/>
                </a:solidFill>
                <a:latin typeface="Arial Unicode MS"/>
                <a:cs typeface="Arial Unicode MS"/>
              </a:rPr>
              <a:t> </a:t>
            </a:r>
            <a:r>
              <a:rPr sz="2200" spc="-18" dirty="0" smtClean="0">
                <a:latin typeface="Constantia"/>
                <a:cs typeface="Constantia"/>
              </a:rPr>
              <a:t>Many government sponsored institutions provide financial </a:t>
            </a:r>
            <a:endParaRPr sz="2200">
              <a:latin typeface="Constantia"/>
              <a:cs typeface="Constantia"/>
            </a:endParaRPr>
          </a:p>
          <a:p>
            <a:pPr marL="378459" marR="598087">
              <a:lnSpc>
                <a:spcPts val="2685"/>
              </a:lnSpc>
            </a:pPr>
            <a:r>
              <a:rPr sz="2200" spc="-21" dirty="0" smtClean="0">
                <a:latin typeface="Constantia"/>
                <a:cs typeface="Constantia"/>
              </a:rPr>
              <a:t>grants to NGOs</a:t>
            </a:r>
            <a:endParaRPr sz="2200">
              <a:latin typeface="Constantia"/>
              <a:cs typeface="Constantia"/>
            </a:endParaRPr>
          </a:p>
          <a:p>
            <a:pPr marL="744524" indent="-247192">
              <a:lnSpc>
                <a:spcPts val="2441"/>
              </a:lnSpc>
            </a:pPr>
            <a:r>
              <a:rPr sz="1700" spc="121" dirty="0" smtClean="0">
                <a:solidFill>
                  <a:srgbClr val="7ED13A"/>
                </a:solidFill>
                <a:latin typeface="Arial Unicode MS"/>
                <a:cs typeface="Arial Unicode MS"/>
              </a:rPr>
              <a:t> </a:t>
            </a:r>
            <a:r>
              <a:rPr sz="2000" spc="-8" dirty="0" smtClean="0">
                <a:latin typeface="Constantia"/>
                <a:cs typeface="Constantia"/>
              </a:rPr>
              <a:t>National (and provincial) Social Welfare Councils, Zakat Councils, </a:t>
            </a:r>
            <a:endParaRPr sz="2000">
              <a:latin typeface="Constantia"/>
              <a:cs typeface="Constantia"/>
            </a:endParaRPr>
          </a:p>
          <a:p>
            <a:pPr marL="744524">
              <a:lnSpc>
                <a:spcPts val="2441"/>
              </a:lnSpc>
            </a:pPr>
            <a:r>
              <a:rPr sz="2000" spc="-6" dirty="0" smtClean="0">
                <a:latin typeface="Constantia"/>
                <a:cs typeface="Constantia"/>
              </a:rPr>
              <a:t>Social Action Programme, National (and Provincial) Education </a:t>
            </a:r>
            <a:endParaRPr sz="2000">
              <a:latin typeface="Constantia"/>
              <a:cs typeface="Constantia"/>
            </a:endParaRPr>
          </a:p>
          <a:p>
            <a:pPr marL="744524">
              <a:lnSpc>
                <a:spcPts val="2441"/>
              </a:lnSpc>
            </a:pPr>
            <a:r>
              <a:rPr sz="2000" spc="-11" dirty="0" smtClean="0">
                <a:latin typeface="Constantia"/>
                <a:cs typeface="Constantia"/>
              </a:rPr>
              <a:t>Foundations, National (and Provincial) Health Foundations, Trust </a:t>
            </a:r>
            <a:endParaRPr sz="2000">
              <a:latin typeface="Constantia"/>
              <a:cs typeface="Constantia"/>
            </a:endParaRPr>
          </a:p>
          <a:p>
            <a:pPr marL="744524">
              <a:lnSpc>
                <a:spcPts val="2441"/>
              </a:lnSpc>
            </a:pPr>
            <a:r>
              <a:rPr sz="2000" spc="-17" dirty="0" smtClean="0">
                <a:latin typeface="Constantia"/>
                <a:cs typeface="Constantia"/>
              </a:rPr>
              <a:t>for Voluntary Organizations, National Trust for Population Welfare </a:t>
            </a:r>
            <a:endParaRPr sz="2000">
              <a:latin typeface="Constantia"/>
              <a:cs typeface="Constantia"/>
            </a:endParaRPr>
          </a:p>
          <a:p>
            <a:pPr marL="744524">
              <a:lnSpc>
                <a:spcPts val="2441"/>
              </a:lnSpc>
            </a:pPr>
            <a:r>
              <a:rPr sz="2000" spc="-6" dirty="0" smtClean="0">
                <a:latin typeface="Constantia"/>
                <a:cs typeface="Constantia"/>
              </a:rPr>
              <a:t>etc.</a:t>
            </a:r>
            <a:endParaRPr sz="20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0"/>
            <a:ext cx="9144000" cy="102822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400615" y="0"/>
            <a:ext cx="4743384" cy="60006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0"/>
            <a:ext cx="9091760" cy="102146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030" y="50926"/>
            <a:ext cx="9146173" cy="90474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44500" y="569112"/>
            <a:ext cx="7788154" cy="1282928"/>
          </a:xfrm>
          <a:prstGeom prst="rect">
            <a:avLst/>
          </a:prstGeom>
        </p:spPr>
        <p:txBody>
          <a:bodyPr wrap="square" lIns="0" tIns="29210" rIns="0" bIns="0" rtlCol="0">
            <a:noAutofit/>
          </a:bodyPr>
          <a:lstStyle/>
          <a:p>
            <a:pPr marL="12700">
              <a:lnSpc>
                <a:spcPts val="4600"/>
              </a:lnSpc>
            </a:pPr>
            <a:r>
              <a:rPr sz="4500" spc="-4" dirty="0" smtClean="0">
                <a:solidFill>
                  <a:srgbClr val="4E5B6E"/>
                </a:solidFill>
                <a:latin typeface="Calibri"/>
                <a:cs typeface="Calibri"/>
              </a:rPr>
              <a:t>Role of donor support in NGOs in</a:t>
            </a:r>
            <a:endParaRPr sz="4500">
              <a:latin typeface="Calibri"/>
              <a:cs typeface="Calibri"/>
            </a:endParaRPr>
          </a:p>
          <a:p>
            <a:pPr marL="12700" marR="85770">
              <a:lnSpc>
                <a:spcPts val="5400"/>
              </a:lnSpc>
              <a:spcBef>
                <a:spcPts val="39"/>
              </a:spcBef>
            </a:pPr>
            <a:r>
              <a:rPr sz="4500" spc="-24" dirty="0" smtClean="0">
                <a:solidFill>
                  <a:srgbClr val="4E5B6E"/>
                </a:solidFill>
                <a:latin typeface="Calibri"/>
                <a:cs typeface="Calibri"/>
              </a:rPr>
              <a:t>Pakistan</a:t>
            </a:r>
            <a:endParaRPr sz="45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1987375"/>
            <a:ext cx="246416" cy="339343"/>
          </a:xfrm>
          <a:prstGeom prst="rect">
            <a:avLst/>
          </a:prstGeom>
        </p:spPr>
        <p:txBody>
          <a:bodyPr wrap="square" lIns="0" tIns="15144" rIns="0" bIns="0" rtlCol="0">
            <a:noAutofit/>
          </a:bodyPr>
          <a:lstStyle/>
          <a:p>
            <a:pPr marL="12700">
              <a:lnSpc>
                <a:spcPts val="2385"/>
              </a:lnSpc>
            </a:pPr>
            <a:r>
              <a:rPr sz="2450" spc="133" dirty="0" smtClean="0">
                <a:solidFill>
                  <a:srgbClr val="FDB809"/>
                </a:solidFill>
                <a:latin typeface="Arial Unicode MS"/>
                <a:cs typeface="Arial Unicode MS"/>
              </a:rPr>
              <a:t></a:t>
            </a:r>
            <a:endParaRPr sz="2450">
              <a:latin typeface="Arial Unicode MS"/>
              <a:cs typeface="Arial Unicode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10260" y="1990148"/>
            <a:ext cx="7772845" cy="4160977"/>
          </a:xfrm>
          <a:prstGeom prst="rect">
            <a:avLst/>
          </a:prstGeom>
        </p:spPr>
        <p:txBody>
          <a:bodyPr wrap="square" lIns="0" tIns="17176" rIns="0" bIns="0" rtlCol="0">
            <a:noAutofit/>
          </a:bodyPr>
          <a:lstStyle/>
          <a:p>
            <a:pPr marL="12700" marR="47761">
              <a:lnSpc>
                <a:spcPts val="2705"/>
              </a:lnSpc>
            </a:pPr>
            <a:r>
              <a:rPr sz="2600" spc="-17" dirty="0" smtClean="0">
                <a:latin typeface="Constantia"/>
                <a:cs typeface="Constantia"/>
              </a:rPr>
              <a:t>The term donor is used for bilateral or multilateral</a:t>
            </a:r>
            <a:endParaRPr sz="2600">
              <a:latin typeface="Constantia"/>
              <a:cs typeface="Constantia"/>
            </a:endParaRPr>
          </a:p>
          <a:p>
            <a:pPr marL="12700" marR="47761">
              <a:lnSpc>
                <a:spcPts val="2810"/>
              </a:lnSpc>
              <a:spcBef>
                <a:spcPts val="5"/>
              </a:spcBef>
            </a:pPr>
            <a:r>
              <a:rPr sz="2600" spc="-10" dirty="0" smtClean="0">
                <a:latin typeface="Constantia"/>
                <a:cs typeface="Constantia"/>
              </a:rPr>
              <a:t>funding agencies in Pakistan.</a:t>
            </a:r>
            <a:endParaRPr sz="2600">
              <a:latin typeface="Constantia"/>
              <a:cs typeface="Constantia"/>
            </a:endParaRPr>
          </a:p>
          <a:p>
            <a:pPr marL="12700" marR="1641236">
              <a:lnSpc>
                <a:spcPts val="2810"/>
              </a:lnSpc>
              <a:spcBef>
                <a:spcPts val="536"/>
              </a:spcBef>
            </a:pPr>
            <a:r>
              <a:rPr sz="2600" spc="-12" dirty="0" smtClean="0">
                <a:latin typeface="Constantia"/>
                <a:cs typeface="Constantia"/>
              </a:rPr>
              <a:t>It does not include Pakistani philanthropic organizations, or individual citizens.</a:t>
            </a:r>
            <a:endParaRPr sz="2600">
              <a:latin typeface="Constantia"/>
              <a:cs typeface="Constantia"/>
            </a:endParaRPr>
          </a:p>
          <a:p>
            <a:pPr marL="12700">
              <a:lnSpc>
                <a:spcPts val="2810"/>
              </a:lnSpc>
              <a:spcBef>
                <a:spcPts val="622"/>
              </a:spcBef>
            </a:pPr>
            <a:r>
              <a:rPr sz="2600" spc="-34" dirty="0" smtClean="0">
                <a:latin typeface="Constantia"/>
                <a:cs typeface="Constantia"/>
              </a:rPr>
              <a:t>F</a:t>
            </a:r>
            <a:r>
              <a:rPr sz="2600" spc="0" dirty="0" smtClean="0">
                <a:latin typeface="Constantia"/>
                <a:cs typeface="Constantia"/>
              </a:rPr>
              <a:t>unding</a:t>
            </a:r>
            <a:r>
              <a:rPr sz="2600" spc="-94" dirty="0" smtClean="0">
                <a:latin typeface="Constantia"/>
                <a:cs typeface="Constantia"/>
              </a:rPr>
              <a:t> </a:t>
            </a:r>
            <a:r>
              <a:rPr sz="2600" spc="0" dirty="0" smtClean="0">
                <a:latin typeface="Constantia"/>
                <a:cs typeface="Constantia"/>
              </a:rPr>
              <a:t>a</a:t>
            </a:r>
            <a:r>
              <a:rPr sz="2600" spc="-64" dirty="0" smtClean="0">
                <a:latin typeface="Constantia"/>
                <a:cs typeface="Constantia"/>
              </a:rPr>
              <a:t>g</a:t>
            </a:r>
            <a:r>
              <a:rPr sz="2600" spc="0" dirty="0" smtClean="0">
                <a:latin typeface="Constantia"/>
                <a:cs typeface="Constantia"/>
              </a:rPr>
              <a:t>enc</a:t>
            </a:r>
            <a:r>
              <a:rPr sz="2600" spc="-9" dirty="0" smtClean="0">
                <a:latin typeface="Constantia"/>
                <a:cs typeface="Constantia"/>
              </a:rPr>
              <a:t>i</a:t>
            </a:r>
            <a:r>
              <a:rPr sz="2600" spc="0" dirty="0" smtClean="0">
                <a:latin typeface="Constantia"/>
                <a:cs typeface="Constantia"/>
              </a:rPr>
              <a:t>es</a:t>
            </a:r>
            <a:r>
              <a:rPr sz="2600" spc="-59" dirty="0" smtClean="0">
                <a:latin typeface="Constantia"/>
                <a:cs typeface="Constantia"/>
              </a:rPr>
              <a:t> </a:t>
            </a:r>
            <a:r>
              <a:rPr sz="2600" spc="0" dirty="0" smtClean="0">
                <a:latin typeface="Constantia"/>
                <a:cs typeface="Constantia"/>
              </a:rPr>
              <a:t>typ</a:t>
            </a:r>
            <a:r>
              <a:rPr sz="2600" spc="-9" dirty="0" smtClean="0">
                <a:latin typeface="Constantia"/>
                <a:cs typeface="Constantia"/>
              </a:rPr>
              <a:t>i</a:t>
            </a:r>
            <a:r>
              <a:rPr sz="2600" spc="0" dirty="0" smtClean="0">
                <a:latin typeface="Constantia"/>
                <a:cs typeface="Constantia"/>
              </a:rPr>
              <a:t>cal</a:t>
            </a:r>
            <a:r>
              <a:rPr sz="2600" spc="-25" dirty="0" smtClean="0">
                <a:latin typeface="Constantia"/>
                <a:cs typeface="Constantia"/>
              </a:rPr>
              <a:t>l</a:t>
            </a:r>
            <a:r>
              <a:rPr sz="2600" spc="0" dirty="0" smtClean="0">
                <a:latin typeface="Constantia"/>
                <a:cs typeface="Constantia"/>
              </a:rPr>
              <a:t>y</a:t>
            </a:r>
            <a:r>
              <a:rPr sz="2600" spc="-129" dirty="0" smtClean="0">
                <a:latin typeface="Constantia"/>
                <a:cs typeface="Constantia"/>
              </a:rPr>
              <a:t> </a:t>
            </a:r>
            <a:r>
              <a:rPr sz="2600" spc="0" dirty="0" smtClean="0">
                <a:latin typeface="Constantia"/>
                <a:cs typeface="Constantia"/>
              </a:rPr>
              <a:t>p</a:t>
            </a:r>
            <a:r>
              <a:rPr sz="2600" spc="-44" dirty="0" smtClean="0">
                <a:latin typeface="Constantia"/>
                <a:cs typeface="Constantia"/>
              </a:rPr>
              <a:t>r</a:t>
            </a:r>
            <a:r>
              <a:rPr sz="2600" spc="-39" dirty="0" smtClean="0">
                <a:latin typeface="Constantia"/>
                <a:cs typeface="Constantia"/>
              </a:rPr>
              <a:t>o</a:t>
            </a:r>
            <a:r>
              <a:rPr sz="2600" spc="0" dirty="0" smtClean="0">
                <a:latin typeface="Constantia"/>
                <a:cs typeface="Constantia"/>
              </a:rPr>
              <a:t>vide</a:t>
            </a:r>
            <a:r>
              <a:rPr sz="2600" spc="-89" dirty="0" smtClean="0">
                <a:latin typeface="Constantia"/>
                <a:cs typeface="Constantia"/>
              </a:rPr>
              <a:t> </a:t>
            </a:r>
            <a:r>
              <a:rPr sz="2600" spc="0" dirty="0" smtClean="0">
                <a:latin typeface="Constantia"/>
                <a:cs typeface="Constantia"/>
              </a:rPr>
              <a:t>funds</a:t>
            </a:r>
            <a:r>
              <a:rPr sz="2600" spc="-84" dirty="0" smtClean="0">
                <a:latin typeface="Constantia"/>
                <a:cs typeface="Constantia"/>
              </a:rPr>
              <a:t> </a:t>
            </a:r>
            <a:r>
              <a:rPr sz="2600" spc="-25" dirty="0" smtClean="0">
                <a:latin typeface="Constantia"/>
                <a:cs typeface="Constantia"/>
              </a:rPr>
              <a:t>f</a:t>
            </a:r>
            <a:r>
              <a:rPr sz="2600" spc="0" dirty="0" smtClean="0">
                <a:latin typeface="Constantia"/>
                <a:cs typeface="Constantia"/>
              </a:rPr>
              <a:t>or</a:t>
            </a:r>
            <a:r>
              <a:rPr sz="2600" spc="-164" dirty="0" smtClean="0">
                <a:latin typeface="Constantia"/>
                <a:cs typeface="Constantia"/>
              </a:rPr>
              <a:t> </a:t>
            </a:r>
            <a:r>
              <a:rPr sz="2600" spc="0" dirty="0" smtClean="0">
                <a:latin typeface="Constantia"/>
                <a:cs typeface="Constantia"/>
              </a:rPr>
              <a:t>e</a:t>
            </a:r>
            <a:r>
              <a:rPr sz="2600" spc="-50" dirty="0" smtClean="0">
                <a:latin typeface="Constantia"/>
                <a:cs typeface="Constantia"/>
              </a:rPr>
              <a:t>c</a:t>
            </a:r>
            <a:r>
              <a:rPr sz="2600" spc="0" dirty="0" smtClean="0">
                <a:latin typeface="Constantia"/>
                <a:cs typeface="Constantia"/>
              </a:rPr>
              <a:t>o</a:t>
            </a:r>
            <a:r>
              <a:rPr sz="2600" spc="-4" dirty="0" smtClean="0">
                <a:latin typeface="Constantia"/>
                <a:cs typeface="Constantia"/>
              </a:rPr>
              <a:t>n</a:t>
            </a:r>
            <a:r>
              <a:rPr sz="2600" spc="0" dirty="0" smtClean="0">
                <a:latin typeface="Constantia"/>
                <a:cs typeface="Constantia"/>
              </a:rPr>
              <a:t>om</a:t>
            </a:r>
            <a:r>
              <a:rPr sz="2600" spc="-9" dirty="0" smtClean="0">
                <a:latin typeface="Constantia"/>
                <a:cs typeface="Constantia"/>
              </a:rPr>
              <a:t>i</a:t>
            </a:r>
            <a:r>
              <a:rPr sz="2600" spc="0" dirty="0" smtClean="0">
                <a:latin typeface="Constantia"/>
                <a:cs typeface="Constantia"/>
              </a:rPr>
              <a:t>c and</a:t>
            </a:r>
            <a:r>
              <a:rPr sz="2600" spc="-54" dirty="0" smtClean="0">
                <a:latin typeface="Constantia"/>
                <a:cs typeface="Constantia"/>
              </a:rPr>
              <a:t> </a:t>
            </a:r>
            <a:r>
              <a:rPr sz="2600" spc="0" dirty="0" smtClean="0">
                <a:latin typeface="Constantia"/>
                <a:cs typeface="Constantia"/>
              </a:rPr>
              <a:t>public</a:t>
            </a:r>
            <a:r>
              <a:rPr sz="2600" spc="-139" dirty="0" smtClean="0">
                <a:latin typeface="Constantia"/>
                <a:cs typeface="Constantia"/>
              </a:rPr>
              <a:t> </a:t>
            </a:r>
            <a:r>
              <a:rPr sz="2600" spc="0" dirty="0" smtClean="0">
                <a:latin typeface="Constantia"/>
                <a:cs typeface="Constantia"/>
              </a:rPr>
              <a:t>sec</a:t>
            </a:r>
            <a:r>
              <a:rPr sz="2600" spc="-29" dirty="0" smtClean="0">
                <a:latin typeface="Constantia"/>
                <a:cs typeface="Constantia"/>
              </a:rPr>
              <a:t>t</a:t>
            </a:r>
            <a:r>
              <a:rPr sz="2600" spc="0" dirty="0" smtClean="0">
                <a:latin typeface="Constantia"/>
                <a:cs typeface="Constantia"/>
              </a:rPr>
              <a:t>or</a:t>
            </a:r>
            <a:r>
              <a:rPr sz="2600" spc="-175" dirty="0" smtClean="0">
                <a:latin typeface="Constantia"/>
                <a:cs typeface="Constantia"/>
              </a:rPr>
              <a:t> </a:t>
            </a:r>
            <a:r>
              <a:rPr sz="2600" spc="0" dirty="0" smtClean="0">
                <a:latin typeface="Constantia"/>
                <a:cs typeface="Constantia"/>
              </a:rPr>
              <a:t>de</a:t>
            </a:r>
            <a:r>
              <a:rPr sz="2600" spc="-59" dirty="0" smtClean="0">
                <a:latin typeface="Constantia"/>
                <a:cs typeface="Constantia"/>
              </a:rPr>
              <a:t>v</a:t>
            </a:r>
            <a:r>
              <a:rPr sz="2600" spc="0" dirty="0" smtClean="0">
                <a:latin typeface="Constantia"/>
                <a:cs typeface="Constantia"/>
              </a:rPr>
              <a:t>elo</a:t>
            </a:r>
            <a:r>
              <a:rPr sz="2600" spc="-4" dirty="0" smtClean="0">
                <a:latin typeface="Constantia"/>
                <a:cs typeface="Constantia"/>
              </a:rPr>
              <a:t>p</a:t>
            </a:r>
            <a:r>
              <a:rPr sz="2600" spc="0" dirty="0" smtClean="0">
                <a:latin typeface="Constantia"/>
                <a:cs typeface="Constantia"/>
              </a:rPr>
              <a:t>ment,</a:t>
            </a:r>
            <a:r>
              <a:rPr sz="2600" spc="-79" dirty="0" smtClean="0">
                <a:latin typeface="Constantia"/>
                <a:cs typeface="Constantia"/>
              </a:rPr>
              <a:t> </a:t>
            </a:r>
            <a:r>
              <a:rPr sz="2600" spc="0" dirty="0" smtClean="0">
                <a:latin typeface="Constantia"/>
                <a:cs typeface="Constantia"/>
              </a:rPr>
              <a:t>p</a:t>
            </a:r>
            <a:r>
              <a:rPr sz="2600" spc="-4" dirty="0" smtClean="0">
                <a:latin typeface="Constantia"/>
                <a:cs typeface="Constantia"/>
              </a:rPr>
              <a:t>a</a:t>
            </a:r>
            <a:r>
              <a:rPr sz="2600" spc="0" dirty="0" smtClean="0">
                <a:latin typeface="Constantia"/>
                <a:cs typeface="Constantia"/>
              </a:rPr>
              <a:t>rticula</a:t>
            </a:r>
            <a:r>
              <a:rPr sz="2600" spc="-25" dirty="0" smtClean="0">
                <a:latin typeface="Constantia"/>
                <a:cs typeface="Constantia"/>
              </a:rPr>
              <a:t>rl</a:t>
            </a:r>
            <a:r>
              <a:rPr sz="2600" spc="0" dirty="0" smtClean="0">
                <a:latin typeface="Constantia"/>
                <a:cs typeface="Constantia"/>
              </a:rPr>
              <a:t>y</a:t>
            </a:r>
            <a:r>
              <a:rPr sz="2600" spc="-104" dirty="0" smtClean="0">
                <a:latin typeface="Constantia"/>
                <a:cs typeface="Constantia"/>
              </a:rPr>
              <a:t> </a:t>
            </a:r>
            <a:r>
              <a:rPr sz="2600" spc="-25" dirty="0" smtClean="0">
                <a:latin typeface="Constantia"/>
                <a:cs typeface="Constantia"/>
              </a:rPr>
              <a:t>f</a:t>
            </a:r>
            <a:r>
              <a:rPr sz="2600" spc="0" dirty="0" smtClean="0">
                <a:latin typeface="Constantia"/>
                <a:cs typeface="Constantia"/>
              </a:rPr>
              <a:t>or</a:t>
            </a:r>
            <a:r>
              <a:rPr sz="2600" spc="-84" dirty="0" smtClean="0">
                <a:latin typeface="Constantia"/>
                <a:cs typeface="Constantia"/>
              </a:rPr>
              <a:t> </a:t>
            </a:r>
            <a:r>
              <a:rPr sz="2600" spc="0" dirty="0" smtClean="0">
                <a:latin typeface="Constantia"/>
                <a:cs typeface="Constantia"/>
              </a:rPr>
              <a:t>la</a:t>
            </a:r>
            <a:r>
              <a:rPr sz="2600" spc="-44" dirty="0" smtClean="0">
                <a:latin typeface="Constantia"/>
                <a:cs typeface="Constantia"/>
              </a:rPr>
              <a:t>r</a:t>
            </a:r>
            <a:r>
              <a:rPr sz="2600" spc="-59" dirty="0" smtClean="0">
                <a:latin typeface="Constantia"/>
                <a:cs typeface="Constantia"/>
              </a:rPr>
              <a:t>g</a:t>
            </a:r>
            <a:r>
              <a:rPr sz="2600" spc="9" dirty="0" smtClean="0">
                <a:latin typeface="Constantia"/>
                <a:cs typeface="Constantia"/>
              </a:rPr>
              <a:t>e</a:t>
            </a:r>
            <a:r>
              <a:rPr sz="2600" spc="0" dirty="0" smtClean="0">
                <a:latin typeface="Constantia"/>
                <a:cs typeface="Constantia"/>
              </a:rPr>
              <a:t>- scale</a:t>
            </a:r>
            <a:r>
              <a:rPr sz="2600" spc="-84" dirty="0" smtClean="0">
                <a:latin typeface="Constantia"/>
                <a:cs typeface="Constantia"/>
              </a:rPr>
              <a:t> </a:t>
            </a:r>
            <a:r>
              <a:rPr sz="2600" spc="0" dirty="0" smtClean="0">
                <a:latin typeface="Constantia"/>
                <a:cs typeface="Constantia"/>
              </a:rPr>
              <a:t>i</a:t>
            </a:r>
            <a:r>
              <a:rPr sz="2600" spc="-9" dirty="0" smtClean="0">
                <a:latin typeface="Constantia"/>
                <a:cs typeface="Constantia"/>
              </a:rPr>
              <a:t>n</a:t>
            </a:r>
            <a:r>
              <a:rPr sz="2600" spc="0" dirty="0" smtClean="0">
                <a:latin typeface="Constantia"/>
                <a:cs typeface="Constantia"/>
              </a:rPr>
              <a:t>f</a:t>
            </a:r>
            <a:r>
              <a:rPr sz="2600" spc="-50" dirty="0" smtClean="0">
                <a:latin typeface="Constantia"/>
                <a:cs typeface="Constantia"/>
              </a:rPr>
              <a:t>r</a:t>
            </a:r>
            <a:r>
              <a:rPr sz="2600" spc="0" dirty="0" smtClean="0">
                <a:latin typeface="Constantia"/>
                <a:cs typeface="Constantia"/>
              </a:rPr>
              <a:t>astr</a:t>
            </a:r>
            <a:r>
              <a:rPr sz="2600" spc="4" dirty="0" smtClean="0">
                <a:latin typeface="Constantia"/>
                <a:cs typeface="Constantia"/>
              </a:rPr>
              <a:t>u</a:t>
            </a:r>
            <a:r>
              <a:rPr sz="2600" spc="0" dirty="0" smtClean="0">
                <a:latin typeface="Constantia"/>
                <a:cs typeface="Constantia"/>
              </a:rPr>
              <a:t>ct</a:t>
            </a:r>
            <a:r>
              <a:rPr sz="2600" spc="4" dirty="0" smtClean="0">
                <a:latin typeface="Constantia"/>
                <a:cs typeface="Constantia"/>
              </a:rPr>
              <a:t>u</a:t>
            </a:r>
            <a:r>
              <a:rPr sz="2600" spc="-34" dirty="0" smtClean="0">
                <a:latin typeface="Constantia"/>
                <a:cs typeface="Constantia"/>
              </a:rPr>
              <a:t>r</a:t>
            </a:r>
            <a:r>
              <a:rPr sz="2600" spc="0" dirty="0" smtClean="0">
                <a:latin typeface="Constantia"/>
                <a:cs typeface="Constantia"/>
              </a:rPr>
              <a:t>e</a:t>
            </a:r>
            <a:r>
              <a:rPr sz="2600" spc="-159" dirty="0" smtClean="0">
                <a:latin typeface="Constantia"/>
                <a:cs typeface="Constantia"/>
              </a:rPr>
              <a:t> </a:t>
            </a:r>
            <a:r>
              <a:rPr sz="2600" spc="0" dirty="0" smtClean="0">
                <a:latin typeface="Constantia"/>
                <a:cs typeface="Constantia"/>
              </a:rPr>
              <a:t>de</a:t>
            </a:r>
            <a:r>
              <a:rPr sz="2600" spc="-59" dirty="0" smtClean="0">
                <a:latin typeface="Constantia"/>
                <a:cs typeface="Constantia"/>
              </a:rPr>
              <a:t>v</a:t>
            </a:r>
            <a:r>
              <a:rPr sz="2600" spc="0" dirty="0" smtClean="0">
                <a:latin typeface="Constantia"/>
                <a:cs typeface="Constantia"/>
              </a:rPr>
              <a:t>elo</a:t>
            </a:r>
            <a:r>
              <a:rPr sz="2600" spc="-4" dirty="0" smtClean="0">
                <a:latin typeface="Constantia"/>
                <a:cs typeface="Constantia"/>
              </a:rPr>
              <a:t>p</a:t>
            </a:r>
            <a:r>
              <a:rPr sz="2600" spc="0" dirty="0" smtClean="0">
                <a:latin typeface="Constantia"/>
                <a:cs typeface="Constantia"/>
              </a:rPr>
              <a:t>ment.</a:t>
            </a:r>
            <a:endParaRPr sz="2600">
              <a:latin typeface="Constantia"/>
              <a:cs typeface="Constantia"/>
            </a:endParaRPr>
          </a:p>
          <a:p>
            <a:pPr marL="12700" marR="300579">
              <a:lnSpc>
                <a:spcPts val="3173"/>
              </a:lnSpc>
              <a:spcBef>
                <a:spcPts val="493"/>
              </a:spcBef>
            </a:pPr>
            <a:r>
              <a:rPr sz="2600" spc="-14" dirty="0" smtClean="0">
                <a:latin typeface="Constantia"/>
                <a:cs typeface="Constantia"/>
              </a:rPr>
              <a:t>In the absence of internal resources, bilateral and </a:t>
            </a:r>
            <a:endParaRPr sz="2600">
              <a:latin typeface="Constantia"/>
              <a:cs typeface="Constantia"/>
            </a:endParaRPr>
          </a:p>
          <a:p>
            <a:pPr marL="12700" marR="300579">
              <a:lnSpc>
                <a:spcPts val="3173"/>
              </a:lnSpc>
            </a:pPr>
            <a:r>
              <a:rPr sz="2600" spc="-17" dirty="0" smtClean="0">
                <a:latin typeface="Constantia"/>
                <a:cs typeface="Constantia"/>
              </a:rPr>
              <a:t>multilateral funding agencies have received an </a:t>
            </a:r>
            <a:endParaRPr sz="2600">
              <a:latin typeface="Constantia"/>
              <a:cs typeface="Constantia"/>
            </a:endParaRPr>
          </a:p>
          <a:p>
            <a:pPr marL="12700" marR="300579">
              <a:lnSpc>
                <a:spcPts val="3173"/>
              </a:lnSpc>
            </a:pPr>
            <a:r>
              <a:rPr sz="2600" spc="-16" dirty="0" smtClean="0">
                <a:latin typeface="Constantia"/>
                <a:cs typeface="Constantia"/>
              </a:rPr>
              <a:t>important role in social development and support to </a:t>
            </a:r>
            <a:endParaRPr sz="2600">
              <a:latin typeface="Constantia"/>
              <a:cs typeface="Constantia"/>
            </a:endParaRPr>
          </a:p>
          <a:p>
            <a:pPr marL="12700" marR="300579">
              <a:lnSpc>
                <a:spcPts val="3173"/>
              </a:lnSpc>
            </a:pPr>
            <a:r>
              <a:rPr sz="2600" spc="-4" dirty="0" smtClean="0">
                <a:latin typeface="Constantia"/>
                <a:cs typeface="Constantia"/>
              </a:rPr>
              <a:t>NGOs.</a:t>
            </a:r>
            <a:endParaRPr sz="2600">
              <a:latin typeface="Constantia"/>
              <a:cs typeface="Constant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2780236"/>
            <a:ext cx="246416" cy="339343"/>
          </a:xfrm>
          <a:prstGeom prst="rect">
            <a:avLst/>
          </a:prstGeom>
        </p:spPr>
        <p:txBody>
          <a:bodyPr wrap="square" lIns="0" tIns="15144" rIns="0" bIns="0" rtlCol="0">
            <a:noAutofit/>
          </a:bodyPr>
          <a:lstStyle/>
          <a:p>
            <a:pPr marL="12700">
              <a:lnSpc>
                <a:spcPts val="2385"/>
              </a:lnSpc>
            </a:pPr>
            <a:r>
              <a:rPr sz="2450" spc="133" dirty="0" smtClean="0">
                <a:solidFill>
                  <a:srgbClr val="FDB809"/>
                </a:solidFill>
                <a:latin typeface="Arial Unicode MS"/>
                <a:cs typeface="Arial Unicode MS"/>
              </a:rPr>
              <a:t></a:t>
            </a:r>
            <a:endParaRPr sz="2450">
              <a:latin typeface="Arial Unicode MS"/>
              <a:cs typeface="Arial Unicode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3572716"/>
            <a:ext cx="246416" cy="339344"/>
          </a:xfrm>
          <a:prstGeom prst="rect">
            <a:avLst/>
          </a:prstGeom>
        </p:spPr>
        <p:txBody>
          <a:bodyPr wrap="square" lIns="0" tIns="15144" rIns="0" bIns="0" rtlCol="0">
            <a:noAutofit/>
          </a:bodyPr>
          <a:lstStyle/>
          <a:p>
            <a:pPr marL="12700">
              <a:lnSpc>
                <a:spcPts val="2385"/>
              </a:lnSpc>
            </a:pPr>
            <a:r>
              <a:rPr sz="2450" spc="133" dirty="0" smtClean="0">
                <a:solidFill>
                  <a:srgbClr val="FDB809"/>
                </a:solidFill>
                <a:latin typeface="Arial Unicode MS"/>
                <a:cs typeface="Arial Unicode MS"/>
              </a:rPr>
              <a:t></a:t>
            </a:r>
            <a:endParaRPr sz="2450">
              <a:latin typeface="Arial Unicode MS"/>
              <a:cs typeface="Arial Unicode MS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35940" y="4722066"/>
            <a:ext cx="246416" cy="339344"/>
          </a:xfrm>
          <a:prstGeom prst="rect">
            <a:avLst/>
          </a:prstGeom>
        </p:spPr>
        <p:txBody>
          <a:bodyPr wrap="square" lIns="0" tIns="15144" rIns="0" bIns="0" rtlCol="0">
            <a:noAutofit/>
          </a:bodyPr>
          <a:lstStyle/>
          <a:p>
            <a:pPr marL="12700">
              <a:lnSpc>
                <a:spcPts val="2385"/>
              </a:lnSpc>
            </a:pPr>
            <a:r>
              <a:rPr sz="2450" spc="133" dirty="0" smtClean="0">
                <a:solidFill>
                  <a:srgbClr val="FDB809"/>
                </a:solidFill>
                <a:latin typeface="Arial Unicode MS"/>
                <a:cs typeface="Arial Unicode MS"/>
              </a:rPr>
              <a:t></a:t>
            </a:r>
            <a:endParaRPr sz="2450">
              <a:latin typeface="Arial Unicode MS"/>
              <a:cs typeface="Arial Unicode M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0"/>
            <a:ext cx="9144000" cy="102822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400615" y="0"/>
            <a:ext cx="4743384" cy="60006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0"/>
            <a:ext cx="9091760" cy="102146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030" y="50926"/>
            <a:ext cx="9146173" cy="90474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44500" y="569112"/>
            <a:ext cx="8001438" cy="1282928"/>
          </a:xfrm>
          <a:prstGeom prst="rect">
            <a:avLst/>
          </a:prstGeom>
        </p:spPr>
        <p:txBody>
          <a:bodyPr wrap="square" lIns="0" tIns="29210" rIns="0" bIns="0" rtlCol="0">
            <a:noAutofit/>
          </a:bodyPr>
          <a:lstStyle/>
          <a:p>
            <a:pPr marL="12700">
              <a:lnSpc>
                <a:spcPts val="4600"/>
              </a:lnSpc>
            </a:pPr>
            <a:r>
              <a:rPr sz="4500" spc="-6" dirty="0" smtClean="0">
                <a:solidFill>
                  <a:srgbClr val="4E5B6E"/>
                </a:solidFill>
                <a:latin typeface="Calibri"/>
                <a:cs typeface="Calibri"/>
              </a:rPr>
              <a:t>Role of donors support in NGOs in</a:t>
            </a:r>
            <a:endParaRPr sz="4500">
              <a:latin typeface="Calibri"/>
              <a:cs typeface="Calibri"/>
            </a:endParaRPr>
          </a:p>
          <a:p>
            <a:pPr marL="12700" marR="85770">
              <a:lnSpc>
                <a:spcPts val="5400"/>
              </a:lnSpc>
              <a:spcBef>
                <a:spcPts val="39"/>
              </a:spcBef>
            </a:pPr>
            <a:r>
              <a:rPr sz="4500" spc="-16" dirty="0" smtClean="0">
                <a:solidFill>
                  <a:srgbClr val="4E5B6E"/>
                </a:solidFill>
                <a:latin typeface="Calibri"/>
                <a:cs typeface="Calibri"/>
              </a:rPr>
              <a:t>Pakistan (Contd.)</a:t>
            </a:r>
            <a:endParaRPr sz="45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2022120"/>
            <a:ext cx="229250" cy="314960"/>
          </a:xfrm>
          <a:prstGeom prst="rect">
            <a:avLst/>
          </a:prstGeom>
        </p:spPr>
        <p:txBody>
          <a:bodyPr wrap="square" lIns="0" tIns="14001" rIns="0" bIns="0" rtlCol="0">
            <a:noAutofit/>
          </a:bodyPr>
          <a:lstStyle/>
          <a:p>
            <a:pPr marL="12700">
              <a:lnSpc>
                <a:spcPts val="2205"/>
              </a:lnSpc>
            </a:pPr>
            <a:r>
              <a:rPr sz="2300" spc="137" dirty="0" smtClean="0">
                <a:solidFill>
                  <a:srgbClr val="FDB809"/>
                </a:solidFill>
                <a:latin typeface="Arial Unicode MS"/>
                <a:cs typeface="Arial Unicode MS"/>
              </a:rPr>
              <a:t></a:t>
            </a:r>
            <a:endParaRPr sz="2300">
              <a:latin typeface="Arial Unicode MS"/>
              <a:cs typeface="Arial Unicode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10260" y="2024844"/>
            <a:ext cx="7805425" cy="4939741"/>
          </a:xfrm>
          <a:prstGeom prst="rect">
            <a:avLst/>
          </a:prstGeom>
        </p:spPr>
        <p:txBody>
          <a:bodyPr wrap="square" lIns="0" tIns="15875" rIns="0" bIns="0" rtlCol="0">
            <a:noAutofit/>
          </a:bodyPr>
          <a:lstStyle/>
          <a:p>
            <a:pPr marL="12700" marR="43110">
              <a:lnSpc>
                <a:spcPts val="2500"/>
              </a:lnSpc>
            </a:pPr>
            <a:r>
              <a:rPr sz="2400" spc="-11" dirty="0" smtClean="0">
                <a:latin typeface="Constantia"/>
                <a:cs typeface="Constantia"/>
              </a:rPr>
              <a:t>The multilateral agencies include various United Nations</a:t>
            </a:r>
            <a:endParaRPr sz="2400">
              <a:latin typeface="Constantia"/>
              <a:cs typeface="Constantia"/>
            </a:endParaRPr>
          </a:p>
          <a:p>
            <a:pPr marL="12700" marR="43110">
              <a:lnSpc>
                <a:spcPts val="2885"/>
              </a:lnSpc>
              <a:spcBef>
                <a:spcPts val="19"/>
              </a:spcBef>
            </a:pPr>
            <a:r>
              <a:rPr sz="2400" spc="-9" dirty="0" smtClean="0">
                <a:latin typeface="Constantia"/>
                <a:cs typeface="Constantia"/>
              </a:rPr>
              <a:t>agencies focusing on</a:t>
            </a:r>
            <a:endParaRPr sz="2400">
              <a:latin typeface="Constantia"/>
              <a:cs typeface="Constantia"/>
            </a:endParaRPr>
          </a:p>
          <a:p>
            <a:pPr marL="12700" marR="43110">
              <a:lnSpc>
                <a:spcPts val="2880"/>
              </a:lnSpc>
            </a:pPr>
            <a:r>
              <a:rPr sz="2400" spc="-9" dirty="0" smtClean="0">
                <a:latin typeface="Constantia"/>
                <a:cs typeface="Constantia"/>
              </a:rPr>
              <a:t>education, health, water, nutrition, safe</a:t>
            </a:r>
            <a:endParaRPr sz="2400">
              <a:latin typeface="Constantia"/>
              <a:cs typeface="Constantia"/>
            </a:endParaRPr>
          </a:p>
          <a:p>
            <a:pPr marL="12700" marR="43110">
              <a:lnSpc>
                <a:spcPts val="2880"/>
              </a:lnSpc>
            </a:pPr>
            <a:r>
              <a:rPr sz="2400" spc="-15" dirty="0" smtClean="0">
                <a:latin typeface="Constantia"/>
                <a:cs typeface="Constantia"/>
              </a:rPr>
              <a:t>motherhood, reproductive health and gender.</a:t>
            </a:r>
            <a:endParaRPr sz="2400">
              <a:latin typeface="Constantia"/>
              <a:cs typeface="Constantia"/>
            </a:endParaRPr>
          </a:p>
          <a:p>
            <a:pPr marL="12700" marR="43110">
              <a:lnSpc>
                <a:spcPct val="101725"/>
              </a:lnSpc>
              <a:spcBef>
                <a:spcPts val="382"/>
              </a:spcBef>
            </a:pPr>
            <a:r>
              <a:rPr sz="2400" spc="-11" dirty="0" smtClean="0">
                <a:latin typeface="Constantia"/>
                <a:cs typeface="Constantia"/>
              </a:rPr>
              <a:t>Among the bilateral sources of aid</a:t>
            </a:r>
            <a:endParaRPr sz="2400">
              <a:latin typeface="Constantia"/>
              <a:cs typeface="Constantia"/>
            </a:endParaRPr>
          </a:p>
          <a:p>
            <a:pPr marL="12700" marR="43110">
              <a:lnSpc>
                <a:spcPts val="2880"/>
              </a:lnSpc>
              <a:spcBef>
                <a:spcPts val="144"/>
              </a:spcBef>
            </a:pPr>
            <a:r>
              <a:rPr sz="2400" spc="-12" dirty="0" smtClean="0">
                <a:latin typeface="Constantia"/>
                <a:cs typeface="Constantia"/>
              </a:rPr>
              <a:t>Canada, Germany, Japan, United States and United</a:t>
            </a:r>
            <a:endParaRPr sz="2400">
              <a:latin typeface="Constantia"/>
              <a:cs typeface="Constantia"/>
            </a:endParaRPr>
          </a:p>
          <a:p>
            <a:pPr marL="12700" marR="43110">
              <a:lnSpc>
                <a:spcPts val="2880"/>
              </a:lnSpc>
            </a:pPr>
            <a:r>
              <a:rPr sz="2400" spc="-15" dirty="0" smtClean="0">
                <a:latin typeface="Constantia"/>
                <a:cs typeface="Constantia"/>
              </a:rPr>
              <a:t>Kingdom are noteworthy in their contributions to the</a:t>
            </a:r>
            <a:endParaRPr sz="2400">
              <a:latin typeface="Constantia"/>
              <a:cs typeface="Constantia"/>
            </a:endParaRPr>
          </a:p>
          <a:p>
            <a:pPr marL="12700" marR="43110">
              <a:lnSpc>
                <a:spcPts val="2880"/>
              </a:lnSpc>
            </a:pPr>
            <a:r>
              <a:rPr sz="2400" spc="-20" dirty="0" smtClean="0">
                <a:latin typeface="Constantia"/>
                <a:cs typeface="Constantia"/>
              </a:rPr>
              <a:t>social sector.</a:t>
            </a:r>
            <a:endParaRPr sz="2400">
              <a:latin typeface="Constantia"/>
              <a:cs typeface="Constantia"/>
            </a:endParaRPr>
          </a:p>
          <a:p>
            <a:pPr marL="12700">
              <a:lnSpc>
                <a:spcPct val="99995"/>
              </a:lnSpc>
              <a:spcBef>
                <a:spcPts val="421"/>
              </a:spcBef>
            </a:pPr>
            <a:r>
              <a:rPr sz="2400" dirty="0" smtClean="0">
                <a:latin typeface="Constantia"/>
                <a:cs typeface="Constantia"/>
              </a:rPr>
              <a:t>Th</a:t>
            </a:r>
            <a:r>
              <a:rPr sz="2400" spc="4" dirty="0" smtClean="0">
                <a:latin typeface="Constantia"/>
                <a:cs typeface="Constantia"/>
              </a:rPr>
              <a:t>e</a:t>
            </a:r>
            <a:r>
              <a:rPr sz="2400" spc="-29" dirty="0" smtClean="0">
                <a:latin typeface="Constantia"/>
                <a:cs typeface="Constantia"/>
              </a:rPr>
              <a:t>r</a:t>
            </a:r>
            <a:r>
              <a:rPr sz="2400" spc="0" dirty="0" smtClean="0">
                <a:latin typeface="Constantia"/>
                <a:cs typeface="Constantia"/>
              </a:rPr>
              <a:t>e</a:t>
            </a:r>
            <a:r>
              <a:rPr sz="2400" spc="-129" dirty="0" smtClean="0">
                <a:latin typeface="Constantia"/>
                <a:cs typeface="Constantia"/>
              </a:rPr>
              <a:t> </a:t>
            </a:r>
            <a:r>
              <a:rPr sz="2400" spc="0" dirty="0" smtClean="0">
                <a:latin typeface="Constantia"/>
                <a:cs typeface="Constantia"/>
              </a:rPr>
              <a:t>a</a:t>
            </a:r>
            <a:r>
              <a:rPr sz="2400" spc="-29" dirty="0" smtClean="0">
                <a:latin typeface="Constantia"/>
                <a:cs typeface="Constantia"/>
              </a:rPr>
              <a:t>r</a:t>
            </a:r>
            <a:r>
              <a:rPr sz="2400" spc="0" dirty="0" smtClean="0">
                <a:latin typeface="Constantia"/>
                <a:cs typeface="Constantia"/>
              </a:rPr>
              <a:t>e</a:t>
            </a:r>
            <a:r>
              <a:rPr sz="2400" spc="-119" dirty="0" smtClean="0">
                <a:latin typeface="Constantia"/>
                <a:cs typeface="Constantia"/>
              </a:rPr>
              <a:t> </a:t>
            </a:r>
            <a:r>
              <a:rPr sz="2400" spc="0" dirty="0" smtClean="0">
                <a:latin typeface="Constantia"/>
                <a:cs typeface="Constantia"/>
              </a:rPr>
              <a:t>also</a:t>
            </a:r>
            <a:r>
              <a:rPr sz="2400" spc="-100" dirty="0" smtClean="0">
                <a:latin typeface="Constantia"/>
                <a:cs typeface="Constantia"/>
              </a:rPr>
              <a:t> </a:t>
            </a:r>
            <a:r>
              <a:rPr sz="2400" spc="0" dirty="0" smtClean="0">
                <a:latin typeface="Constantia"/>
                <a:cs typeface="Constantia"/>
              </a:rPr>
              <a:t>se</a:t>
            </a:r>
            <a:r>
              <a:rPr sz="2400" spc="-50" dirty="0" smtClean="0">
                <a:latin typeface="Constantia"/>
                <a:cs typeface="Constantia"/>
              </a:rPr>
              <a:t>v</a:t>
            </a:r>
            <a:r>
              <a:rPr sz="2400" spc="0" dirty="0" smtClean="0">
                <a:latin typeface="Constantia"/>
                <a:cs typeface="Constantia"/>
              </a:rPr>
              <a:t>e</a:t>
            </a:r>
            <a:r>
              <a:rPr sz="2400" spc="-29" dirty="0" smtClean="0">
                <a:latin typeface="Constantia"/>
                <a:cs typeface="Constantia"/>
              </a:rPr>
              <a:t>r</a:t>
            </a:r>
            <a:r>
              <a:rPr sz="2400" spc="0" dirty="0" smtClean="0">
                <a:latin typeface="Constantia"/>
                <a:cs typeface="Constantia"/>
              </a:rPr>
              <a:t>al</a:t>
            </a:r>
            <a:r>
              <a:rPr sz="2400" spc="-14" dirty="0" smtClean="0">
                <a:latin typeface="Constantia"/>
                <a:cs typeface="Constantia"/>
              </a:rPr>
              <a:t> </a:t>
            </a:r>
            <a:r>
              <a:rPr sz="2400" spc="0" dirty="0" smtClean="0">
                <a:latin typeface="Constantia"/>
                <a:cs typeface="Constantia"/>
              </a:rPr>
              <a:t>INGOs</a:t>
            </a:r>
            <a:r>
              <a:rPr sz="2400" spc="-104" dirty="0" smtClean="0">
                <a:latin typeface="Constantia"/>
                <a:cs typeface="Constantia"/>
              </a:rPr>
              <a:t> </a:t>
            </a:r>
            <a:r>
              <a:rPr sz="2400" spc="0" dirty="0" smtClean="0">
                <a:latin typeface="Constantia"/>
                <a:cs typeface="Constantia"/>
              </a:rPr>
              <a:t>act</a:t>
            </a:r>
            <a:r>
              <a:rPr sz="2400" spc="-19" dirty="0" smtClean="0">
                <a:latin typeface="Constantia"/>
                <a:cs typeface="Constantia"/>
              </a:rPr>
              <a:t>i</a:t>
            </a:r>
            <a:r>
              <a:rPr sz="2400" spc="-54" dirty="0" smtClean="0">
                <a:latin typeface="Constantia"/>
                <a:cs typeface="Constantia"/>
              </a:rPr>
              <a:t>v</a:t>
            </a:r>
            <a:r>
              <a:rPr sz="2400" spc="0" dirty="0" smtClean="0">
                <a:latin typeface="Constantia"/>
                <a:cs typeface="Constantia"/>
              </a:rPr>
              <a:t>e</a:t>
            </a:r>
            <a:r>
              <a:rPr sz="2400" spc="-54" dirty="0" smtClean="0">
                <a:latin typeface="Constantia"/>
                <a:cs typeface="Constantia"/>
              </a:rPr>
              <a:t> </a:t>
            </a:r>
            <a:r>
              <a:rPr sz="2400" spc="0" dirty="0" smtClean="0">
                <a:latin typeface="Constantia"/>
                <a:cs typeface="Constantia"/>
              </a:rPr>
              <a:t>in</a:t>
            </a:r>
            <a:r>
              <a:rPr sz="2400" spc="-34" dirty="0" smtClean="0">
                <a:latin typeface="Constantia"/>
                <a:cs typeface="Constantia"/>
              </a:rPr>
              <a:t> </a:t>
            </a:r>
            <a:r>
              <a:rPr sz="2400" spc="-29" dirty="0" smtClean="0">
                <a:latin typeface="Constantia"/>
                <a:cs typeface="Constantia"/>
              </a:rPr>
              <a:t>P</a:t>
            </a:r>
            <a:r>
              <a:rPr sz="2400" spc="0" dirty="0" smtClean="0">
                <a:latin typeface="Constantia"/>
                <a:cs typeface="Constantia"/>
              </a:rPr>
              <a:t>akis</a:t>
            </a:r>
            <a:r>
              <a:rPr sz="2400" spc="9" dirty="0" smtClean="0">
                <a:latin typeface="Constantia"/>
                <a:cs typeface="Constantia"/>
              </a:rPr>
              <a:t>t</a:t>
            </a:r>
            <a:r>
              <a:rPr sz="2400" spc="0" dirty="0" smtClean="0">
                <a:latin typeface="Constantia"/>
                <a:cs typeface="Constantia"/>
              </a:rPr>
              <a:t>an,</a:t>
            </a:r>
            <a:r>
              <a:rPr sz="2400" spc="-64" dirty="0" smtClean="0">
                <a:latin typeface="Constantia"/>
                <a:cs typeface="Constantia"/>
              </a:rPr>
              <a:t> </a:t>
            </a:r>
            <a:r>
              <a:rPr sz="2400" spc="-29" dirty="0" smtClean="0">
                <a:latin typeface="Constantia"/>
                <a:cs typeface="Constantia"/>
              </a:rPr>
              <a:t>w</a:t>
            </a:r>
            <a:r>
              <a:rPr sz="2400" spc="0" dirty="0" smtClean="0">
                <a:latin typeface="Constantia"/>
                <a:cs typeface="Constantia"/>
              </a:rPr>
              <a:t>hich inclu</a:t>
            </a:r>
            <a:r>
              <a:rPr sz="2400" spc="-9" dirty="0" smtClean="0">
                <a:latin typeface="Constantia"/>
                <a:cs typeface="Constantia"/>
              </a:rPr>
              <a:t>d</a:t>
            </a:r>
            <a:r>
              <a:rPr sz="2400" spc="0" dirty="0" smtClean="0">
                <a:latin typeface="Constantia"/>
                <a:cs typeface="Constantia"/>
              </a:rPr>
              <a:t>e</a:t>
            </a:r>
            <a:r>
              <a:rPr sz="2400" spc="-54" dirty="0" smtClean="0">
                <a:latin typeface="Constantia"/>
                <a:cs typeface="Constantia"/>
              </a:rPr>
              <a:t> </a:t>
            </a:r>
            <a:r>
              <a:rPr sz="2400" spc="0" dirty="0" smtClean="0">
                <a:latin typeface="Constantia"/>
                <a:cs typeface="Constantia"/>
              </a:rPr>
              <a:t>Oxfam,</a:t>
            </a:r>
            <a:r>
              <a:rPr sz="2400" spc="-29" dirty="0" smtClean="0">
                <a:latin typeface="Constantia"/>
                <a:cs typeface="Constantia"/>
              </a:rPr>
              <a:t> </a:t>
            </a:r>
            <a:r>
              <a:rPr sz="2400" spc="0" dirty="0" smtClean="0">
                <a:latin typeface="Constantia"/>
                <a:cs typeface="Constantia"/>
              </a:rPr>
              <a:t>S</a:t>
            </a:r>
            <a:r>
              <a:rPr sz="2400" spc="-59" dirty="0" smtClean="0">
                <a:latin typeface="Constantia"/>
                <a:cs typeface="Constantia"/>
              </a:rPr>
              <a:t>a</a:t>
            </a:r>
            <a:r>
              <a:rPr sz="2400" spc="-54" dirty="0" smtClean="0">
                <a:latin typeface="Constantia"/>
                <a:cs typeface="Constantia"/>
              </a:rPr>
              <a:t>v</a:t>
            </a:r>
            <a:r>
              <a:rPr sz="2400" spc="0" dirty="0" smtClean="0">
                <a:latin typeface="Constantia"/>
                <a:cs typeface="Constantia"/>
              </a:rPr>
              <a:t>e</a:t>
            </a:r>
            <a:r>
              <a:rPr sz="2400" spc="-79" dirty="0" smtClean="0">
                <a:latin typeface="Constantia"/>
                <a:cs typeface="Constantia"/>
              </a:rPr>
              <a:t> </a:t>
            </a:r>
            <a:r>
              <a:rPr sz="2400" spc="0" dirty="0" smtClean="0">
                <a:latin typeface="Constantia"/>
                <a:cs typeface="Constantia"/>
              </a:rPr>
              <a:t>the</a:t>
            </a:r>
            <a:r>
              <a:rPr sz="2400" spc="-50" dirty="0" smtClean="0">
                <a:latin typeface="Constantia"/>
                <a:cs typeface="Constantia"/>
              </a:rPr>
              <a:t> </a:t>
            </a:r>
            <a:r>
              <a:rPr sz="2400" spc="0" dirty="0" smtClean="0">
                <a:latin typeface="Constantia"/>
                <a:cs typeface="Constantia"/>
              </a:rPr>
              <a:t>Child</a:t>
            </a:r>
            <a:r>
              <a:rPr sz="2400" spc="-39" dirty="0" smtClean="0">
                <a:latin typeface="Constantia"/>
                <a:cs typeface="Constantia"/>
              </a:rPr>
              <a:t>r</a:t>
            </a:r>
            <a:r>
              <a:rPr sz="2400" spc="0" dirty="0" smtClean="0">
                <a:latin typeface="Constantia"/>
                <a:cs typeface="Constantia"/>
              </a:rPr>
              <a:t>en,</a:t>
            </a:r>
            <a:r>
              <a:rPr sz="2400" spc="-29" dirty="0" smtClean="0">
                <a:latin typeface="Constantia"/>
                <a:cs typeface="Constantia"/>
              </a:rPr>
              <a:t> </a:t>
            </a:r>
            <a:r>
              <a:rPr sz="2400" spc="0" dirty="0" smtClean="0">
                <a:latin typeface="Constantia"/>
                <a:cs typeface="Constantia"/>
              </a:rPr>
              <a:t>As</a:t>
            </a:r>
            <a:r>
              <a:rPr sz="2400" spc="4" dirty="0" smtClean="0">
                <a:latin typeface="Constantia"/>
                <a:cs typeface="Constantia"/>
              </a:rPr>
              <a:t>i</a:t>
            </a:r>
            <a:r>
              <a:rPr sz="2400" spc="0" dirty="0" smtClean="0">
                <a:latin typeface="Constantia"/>
                <a:cs typeface="Constantia"/>
              </a:rPr>
              <a:t>a</a:t>
            </a:r>
            <a:r>
              <a:rPr sz="2400" spc="-84" dirty="0" smtClean="0">
                <a:latin typeface="Constantia"/>
                <a:cs typeface="Constantia"/>
              </a:rPr>
              <a:t> </a:t>
            </a:r>
            <a:r>
              <a:rPr sz="2400" spc="-79" dirty="0" smtClean="0">
                <a:latin typeface="Constantia"/>
                <a:cs typeface="Constantia"/>
              </a:rPr>
              <a:t>F</a:t>
            </a:r>
            <a:r>
              <a:rPr sz="2400" spc="0" dirty="0" smtClean="0">
                <a:latin typeface="Constantia"/>
                <a:cs typeface="Constantia"/>
              </a:rPr>
              <a:t>oun</a:t>
            </a:r>
            <a:r>
              <a:rPr sz="2400" spc="-9" dirty="0" smtClean="0">
                <a:latin typeface="Constantia"/>
                <a:cs typeface="Constantia"/>
              </a:rPr>
              <a:t>d</a:t>
            </a:r>
            <a:r>
              <a:rPr sz="2400" spc="0" dirty="0" smtClean="0">
                <a:latin typeface="Constantia"/>
                <a:cs typeface="Constantia"/>
              </a:rPr>
              <a:t>at</a:t>
            </a:r>
            <a:r>
              <a:rPr sz="2400" spc="4" dirty="0" smtClean="0">
                <a:latin typeface="Constantia"/>
                <a:cs typeface="Constantia"/>
              </a:rPr>
              <a:t>i</a:t>
            </a:r>
            <a:r>
              <a:rPr sz="2400" spc="0" dirty="0" smtClean="0">
                <a:latin typeface="Constantia"/>
                <a:cs typeface="Constantia"/>
              </a:rPr>
              <a:t>o</a:t>
            </a:r>
            <a:r>
              <a:rPr sz="2400" spc="-4" dirty="0" smtClean="0">
                <a:latin typeface="Constantia"/>
                <a:cs typeface="Constantia"/>
              </a:rPr>
              <a:t>n</a:t>
            </a:r>
            <a:r>
              <a:rPr sz="2400" spc="0" dirty="0" smtClean="0">
                <a:latin typeface="Constantia"/>
                <a:cs typeface="Constantia"/>
              </a:rPr>
              <a:t>,</a:t>
            </a:r>
            <a:r>
              <a:rPr sz="2400" spc="19" dirty="0" smtClean="0">
                <a:latin typeface="Constantia"/>
                <a:cs typeface="Constantia"/>
              </a:rPr>
              <a:t> </a:t>
            </a:r>
            <a:r>
              <a:rPr sz="2400" spc="0" dirty="0" smtClean="0">
                <a:latin typeface="Constantia"/>
                <a:cs typeface="Constantia"/>
              </a:rPr>
              <a:t>Bri</a:t>
            </a:r>
            <a:r>
              <a:rPr sz="2400" spc="4" dirty="0" smtClean="0">
                <a:latin typeface="Constantia"/>
                <a:cs typeface="Constantia"/>
              </a:rPr>
              <a:t>t</a:t>
            </a:r>
            <a:r>
              <a:rPr sz="2400" spc="0" dirty="0" smtClean="0">
                <a:latin typeface="Constantia"/>
                <a:cs typeface="Constantia"/>
              </a:rPr>
              <a:t>ish </a:t>
            </a:r>
            <a:r>
              <a:rPr sz="2400" spc="-25" dirty="0" smtClean="0">
                <a:latin typeface="Constantia"/>
                <a:cs typeface="Constantia"/>
              </a:rPr>
              <a:t>C</a:t>
            </a:r>
            <a:r>
              <a:rPr sz="2400" spc="0" dirty="0" smtClean="0">
                <a:latin typeface="Constantia"/>
                <a:cs typeface="Constantia"/>
              </a:rPr>
              <a:t>oun</a:t>
            </a:r>
            <a:r>
              <a:rPr sz="2400" spc="-9" dirty="0" smtClean="0">
                <a:latin typeface="Constantia"/>
                <a:cs typeface="Constantia"/>
              </a:rPr>
              <a:t>c</a:t>
            </a:r>
            <a:r>
              <a:rPr sz="2400" spc="0" dirty="0" smtClean="0">
                <a:latin typeface="Constantia"/>
                <a:cs typeface="Constantia"/>
              </a:rPr>
              <a:t>il,</a:t>
            </a:r>
            <a:r>
              <a:rPr sz="2400" spc="-34" dirty="0" smtClean="0">
                <a:latin typeface="Constantia"/>
                <a:cs typeface="Constantia"/>
              </a:rPr>
              <a:t> </a:t>
            </a:r>
            <a:r>
              <a:rPr sz="2400" spc="-19" dirty="0" smtClean="0">
                <a:latin typeface="Constantia"/>
                <a:cs typeface="Constantia"/>
              </a:rPr>
              <a:t>A</a:t>
            </a:r>
            <a:r>
              <a:rPr sz="2400" spc="0" dirty="0" smtClean="0">
                <a:latin typeface="Constantia"/>
                <a:cs typeface="Constantia"/>
              </a:rPr>
              <a:t>ct</a:t>
            </a:r>
            <a:r>
              <a:rPr sz="2400" spc="4" dirty="0" smtClean="0">
                <a:latin typeface="Constantia"/>
                <a:cs typeface="Constantia"/>
              </a:rPr>
              <a:t>i</a:t>
            </a:r>
            <a:r>
              <a:rPr sz="2400" spc="0" dirty="0" smtClean="0">
                <a:latin typeface="Constantia"/>
                <a:cs typeface="Constantia"/>
              </a:rPr>
              <a:t>on</a:t>
            </a:r>
            <a:r>
              <a:rPr sz="2400" spc="-79" dirty="0" smtClean="0">
                <a:latin typeface="Constantia"/>
                <a:cs typeface="Constantia"/>
              </a:rPr>
              <a:t> </a:t>
            </a:r>
            <a:r>
              <a:rPr sz="2400" spc="0" dirty="0" smtClean="0">
                <a:latin typeface="Constantia"/>
                <a:cs typeface="Constantia"/>
              </a:rPr>
              <a:t>A</a:t>
            </a:r>
            <a:r>
              <a:rPr sz="2400" spc="4" dirty="0" smtClean="0">
                <a:latin typeface="Constantia"/>
                <a:cs typeface="Constantia"/>
              </a:rPr>
              <a:t>i</a:t>
            </a:r>
            <a:r>
              <a:rPr sz="2400" spc="0" dirty="0" smtClean="0">
                <a:latin typeface="Constantia"/>
                <a:cs typeface="Constantia"/>
              </a:rPr>
              <a:t>d</a:t>
            </a:r>
            <a:r>
              <a:rPr sz="2400" spc="-79" dirty="0" smtClean="0">
                <a:latin typeface="Constantia"/>
                <a:cs typeface="Constantia"/>
              </a:rPr>
              <a:t> </a:t>
            </a:r>
            <a:r>
              <a:rPr sz="2400" spc="0" dirty="0" smtClean="0">
                <a:latin typeface="Constantia"/>
                <a:cs typeface="Constantia"/>
              </a:rPr>
              <a:t>and Chr</a:t>
            </a:r>
            <a:r>
              <a:rPr sz="2400" spc="4" dirty="0" smtClean="0">
                <a:latin typeface="Constantia"/>
                <a:cs typeface="Constantia"/>
              </a:rPr>
              <a:t>i</a:t>
            </a:r>
            <a:r>
              <a:rPr sz="2400" spc="0" dirty="0" smtClean="0">
                <a:latin typeface="Constantia"/>
                <a:cs typeface="Constantia"/>
              </a:rPr>
              <a:t>st</a:t>
            </a:r>
            <a:r>
              <a:rPr sz="2400" spc="4" dirty="0" smtClean="0">
                <a:latin typeface="Constantia"/>
                <a:cs typeface="Constantia"/>
              </a:rPr>
              <a:t>i</a:t>
            </a:r>
            <a:r>
              <a:rPr sz="2400" spc="0" dirty="0" smtClean="0">
                <a:latin typeface="Constantia"/>
                <a:cs typeface="Constantia"/>
              </a:rPr>
              <a:t>an</a:t>
            </a:r>
            <a:r>
              <a:rPr sz="2400" spc="-54" dirty="0" smtClean="0">
                <a:latin typeface="Constantia"/>
                <a:cs typeface="Constantia"/>
              </a:rPr>
              <a:t> </a:t>
            </a:r>
            <a:r>
              <a:rPr sz="2400" spc="0" dirty="0" smtClean="0">
                <a:latin typeface="Constantia"/>
                <a:cs typeface="Constantia"/>
              </a:rPr>
              <a:t>Social</a:t>
            </a:r>
            <a:r>
              <a:rPr sz="2400" spc="9" dirty="0" smtClean="0">
                <a:latin typeface="Constantia"/>
                <a:cs typeface="Constantia"/>
              </a:rPr>
              <a:t> </a:t>
            </a:r>
            <a:r>
              <a:rPr sz="2400" spc="0" dirty="0" smtClean="0">
                <a:latin typeface="Constantia"/>
                <a:cs typeface="Constantia"/>
              </a:rPr>
              <a:t>Se</a:t>
            </a:r>
            <a:r>
              <a:rPr sz="2400" spc="54" dirty="0" smtClean="0">
                <a:latin typeface="Constantia"/>
                <a:cs typeface="Constantia"/>
              </a:rPr>
              <a:t>r</a:t>
            </a:r>
            <a:r>
              <a:rPr sz="2400" spc="0" dirty="0" smtClean="0">
                <a:latin typeface="Constantia"/>
                <a:cs typeface="Constantia"/>
              </a:rPr>
              <a:t>v</a:t>
            </a:r>
            <a:r>
              <a:rPr sz="2400" spc="4" dirty="0" smtClean="0">
                <a:latin typeface="Constantia"/>
                <a:cs typeface="Constantia"/>
              </a:rPr>
              <a:t>i</a:t>
            </a:r>
            <a:r>
              <a:rPr sz="2400" spc="-50" dirty="0" smtClean="0">
                <a:latin typeface="Constantia"/>
                <a:cs typeface="Constantia"/>
              </a:rPr>
              <a:t>c</a:t>
            </a:r>
            <a:r>
              <a:rPr sz="2400" spc="0" dirty="0" smtClean="0">
                <a:latin typeface="Constantia"/>
                <a:cs typeface="Constantia"/>
              </a:rPr>
              <a:t>e</a:t>
            </a:r>
            <a:r>
              <a:rPr sz="2400" spc="-34" dirty="0" smtClean="0">
                <a:latin typeface="Constantia"/>
                <a:cs typeface="Constantia"/>
              </a:rPr>
              <a:t>s</a:t>
            </a:r>
            <a:r>
              <a:rPr sz="2400" spc="0" dirty="0" smtClean="0">
                <a:latin typeface="Constantia"/>
                <a:cs typeface="Constantia"/>
              </a:rPr>
              <a:t>.</a:t>
            </a:r>
            <a:endParaRPr sz="2400">
              <a:latin typeface="Constantia"/>
              <a:cs typeface="Constantia"/>
            </a:endParaRPr>
          </a:p>
          <a:p>
            <a:pPr marL="12700" marR="695401">
              <a:lnSpc>
                <a:spcPts val="2880"/>
              </a:lnSpc>
              <a:spcBef>
                <a:spcPts val="708"/>
              </a:spcBef>
            </a:pPr>
            <a:r>
              <a:rPr sz="2400" spc="-6" dirty="0" smtClean="0">
                <a:latin typeface="Constantia"/>
                <a:cs typeface="Constantia"/>
              </a:rPr>
              <a:t>Since NGOs do not participate in the project planning stage, there are often problems in implementation.</a:t>
            </a:r>
            <a:endParaRPr sz="2400">
              <a:latin typeface="Constantia"/>
              <a:cs typeface="Constant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3558693"/>
            <a:ext cx="229250" cy="314960"/>
          </a:xfrm>
          <a:prstGeom prst="rect">
            <a:avLst/>
          </a:prstGeom>
        </p:spPr>
        <p:txBody>
          <a:bodyPr wrap="square" lIns="0" tIns="14001" rIns="0" bIns="0" rtlCol="0">
            <a:noAutofit/>
          </a:bodyPr>
          <a:lstStyle/>
          <a:p>
            <a:pPr marL="12700">
              <a:lnSpc>
                <a:spcPts val="2205"/>
              </a:lnSpc>
            </a:pPr>
            <a:r>
              <a:rPr sz="2300" spc="137" dirty="0" smtClean="0">
                <a:solidFill>
                  <a:srgbClr val="FDB809"/>
                </a:solidFill>
                <a:latin typeface="Arial Unicode MS"/>
                <a:cs typeface="Arial Unicode MS"/>
              </a:rPr>
              <a:t></a:t>
            </a:r>
            <a:endParaRPr sz="2300">
              <a:latin typeface="Arial Unicode MS"/>
              <a:cs typeface="Arial Unicode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5095139"/>
            <a:ext cx="229250" cy="314960"/>
          </a:xfrm>
          <a:prstGeom prst="rect">
            <a:avLst/>
          </a:prstGeom>
        </p:spPr>
        <p:txBody>
          <a:bodyPr wrap="square" lIns="0" tIns="14001" rIns="0" bIns="0" rtlCol="0">
            <a:noAutofit/>
          </a:bodyPr>
          <a:lstStyle/>
          <a:p>
            <a:pPr marL="12700">
              <a:lnSpc>
                <a:spcPts val="2205"/>
              </a:lnSpc>
            </a:pPr>
            <a:r>
              <a:rPr sz="2300" spc="137" dirty="0" smtClean="0">
                <a:solidFill>
                  <a:srgbClr val="FDB809"/>
                </a:solidFill>
                <a:latin typeface="Arial Unicode MS"/>
                <a:cs typeface="Arial Unicode MS"/>
              </a:rPr>
              <a:t></a:t>
            </a:r>
            <a:endParaRPr sz="2300">
              <a:latin typeface="Arial Unicode MS"/>
              <a:cs typeface="Arial Unicode MS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35940" y="6265902"/>
            <a:ext cx="229250" cy="314960"/>
          </a:xfrm>
          <a:prstGeom prst="rect">
            <a:avLst/>
          </a:prstGeom>
        </p:spPr>
        <p:txBody>
          <a:bodyPr wrap="square" lIns="0" tIns="14001" rIns="0" bIns="0" rtlCol="0">
            <a:noAutofit/>
          </a:bodyPr>
          <a:lstStyle/>
          <a:p>
            <a:pPr marL="12700">
              <a:lnSpc>
                <a:spcPts val="2205"/>
              </a:lnSpc>
            </a:pPr>
            <a:r>
              <a:rPr sz="2300" spc="137" dirty="0" smtClean="0">
                <a:solidFill>
                  <a:srgbClr val="FDB809"/>
                </a:solidFill>
                <a:latin typeface="Arial Unicode MS"/>
                <a:cs typeface="Arial Unicode MS"/>
              </a:rPr>
              <a:t></a:t>
            </a:r>
            <a:endParaRPr sz="2300">
              <a:latin typeface="Arial Unicode MS"/>
              <a:cs typeface="Arial Unicode M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0"/>
            <a:ext cx="9144000" cy="102822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400615" y="0"/>
            <a:ext cx="4743384" cy="60006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0"/>
            <a:ext cx="9091760" cy="102146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030" y="50926"/>
            <a:ext cx="9146173" cy="90474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44500" y="569112"/>
            <a:ext cx="6986484" cy="1282928"/>
          </a:xfrm>
          <a:prstGeom prst="rect">
            <a:avLst/>
          </a:prstGeom>
        </p:spPr>
        <p:txBody>
          <a:bodyPr wrap="square" lIns="0" tIns="29210" rIns="0" bIns="0" rtlCol="0">
            <a:noAutofit/>
          </a:bodyPr>
          <a:lstStyle/>
          <a:p>
            <a:pPr marL="12700">
              <a:lnSpc>
                <a:spcPts val="4600"/>
              </a:lnSpc>
            </a:pPr>
            <a:r>
              <a:rPr sz="4500" spc="-4" dirty="0" smtClean="0">
                <a:solidFill>
                  <a:srgbClr val="4E5B6E"/>
                </a:solidFill>
                <a:latin typeface="Calibri"/>
                <a:cs typeface="Calibri"/>
              </a:rPr>
              <a:t>Impact of NGOs on poverty in</a:t>
            </a:r>
            <a:endParaRPr sz="4500">
              <a:latin typeface="Calibri"/>
              <a:cs typeface="Calibri"/>
            </a:endParaRPr>
          </a:p>
          <a:p>
            <a:pPr marL="12700" marR="85770">
              <a:lnSpc>
                <a:spcPts val="5400"/>
              </a:lnSpc>
              <a:spcBef>
                <a:spcPts val="39"/>
              </a:spcBef>
            </a:pPr>
            <a:r>
              <a:rPr sz="4500" spc="-24" dirty="0" smtClean="0">
                <a:solidFill>
                  <a:srgbClr val="4E5B6E"/>
                </a:solidFill>
                <a:latin typeface="Calibri"/>
                <a:cs typeface="Calibri"/>
              </a:rPr>
              <a:t>Pakistan</a:t>
            </a:r>
            <a:endParaRPr sz="45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5940" y="1956588"/>
            <a:ext cx="229250" cy="314960"/>
          </a:xfrm>
          <a:prstGeom prst="rect">
            <a:avLst/>
          </a:prstGeom>
        </p:spPr>
        <p:txBody>
          <a:bodyPr wrap="square" lIns="0" tIns="14001" rIns="0" bIns="0" rtlCol="0">
            <a:noAutofit/>
          </a:bodyPr>
          <a:lstStyle/>
          <a:p>
            <a:pPr marL="12700">
              <a:lnSpc>
                <a:spcPts val="2205"/>
              </a:lnSpc>
            </a:pPr>
            <a:r>
              <a:rPr sz="2300" spc="137" dirty="0" smtClean="0">
                <a:solidFill>
                  <a:srgbClr val="FDB809"/>
                </a:solidFill>
                <a:latin typeface="Arial Unicode MS"/>
                <a:cs typeface="Arial Unicode MS"/>
              </a:rPr>
              <a:t></a:t>
            </a:r>
            <a:endParaRPr sz="2300">
              <a:latin typeface="Arial Unicode MS"/>
              <a:cs typeface="Arial Unicode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10260" y="1959312"/>
            <a:ext cx="7754710" cy="2232787"/>
          </a:xfrm>
          <a:prstGeom prst="rect">
            <a:avLst/>
          </a:prstGeom>
        </p:spPr>
        <p:txBody>
          <a:bodyPr wrap="square" lIns="0" tIns="8255" rIns="0" bIns="0" rtlCol="0">
            <a:noAutofit/>
          </a:bodyPr>
          <a:lstStyle/>
          <a:p>
            <a:pPr marL="12700">
              <a:lnSpc>
                <a:spcPts val="2929"/>
              </a:lnSpc>
            </a:pPr>
            <a:r>
              <a:rPr sz="2400" spc="-9" dirty="0" smtClean="0">
                <a:latin typeface="Constantia"/>
                <a:cs typeface="Constantia"/>
              </a:rPr>
              <a:t>‘working for the poor’ whether this is in ‘relief’ mode or in </a:t>
            </a:r>
            <a:endParaRPr sz="2400">
              <a:latin typeface="Constantia"/>
              <a:cs typeface="Constantia"/>
            </a:endParaRPr>
          </a:p>
          <a:p>
            <a:pPr marL="12700">
              <a:lnSpc>
                <a:spcPts val="2929"/>
              </a:lnSpc>
            </a:pPr>
            <a:r>
              <a:rPr sz="2400" dirty="0" smtClean="0">
                <a:latin typeface="Constantia"/>
                <a:cs typeface="Constantia"/>
              </a:rPr>
              <a:t>pursu</a:t>
            </a:r>
            <a:r>
              <a:rPr sz="2400" spc="4" dirty="0" smtClean="0">
                <a:latin typeface="Constantia"/>
                <a:cs typeface="Constantia"/>
              </a:rPr>
              <a:t>i</a:t>
            </a:r>
            <a:r>
              <a:rPr sz="2400" spc="0" dirty="0" smtClean="0">
                <a:latin typeface="Constantia"/>
                <a:cs typeface="Constantia"/>
              </a:rPr>
              <a:t>t</a:t>
            </a:r>
            <a:r>
              <a:rPr sz="2400" spc="-150" dirty="0" smtClean="0">
                <a:latin typeface="Constantia"/>
                <a:cs typeface="Constantia"/>
              </a:rPr>
              <a:t> </a:t>
            </a:r>
            <a:r>
              <a:rPr sz="2400" spc="0" dirty="0" smtClean="0">
                <a:latin typeface="Constantia"/>
                <a:cs typeface="Constantia"/>
              </a:rPr>
              <a:t>of</a:t>
            </a:r>
            <a:r>
              <a:rPr sz="2400" spc="54" dirty="0" smtClean="0">
                <a:latin typeface="Constantia"/>
                <a:cs typeface="Constantia"/>
              </a:rPr>
              <a:t> </a:t>
            </a:r>
            <a:r>
              <a:rPr sz="2400" spc="-4" dirty="0" smtClean="0">
                <a:latin typeface="Constantia"/>
                <a:cs typeface="Constantia"/>
              </a:rPr>
              <a:t>m</a:t>
            </a:r>
            <a:r>
              <a:rPr sz="2400" spc="0" dirty="0" smtClean="0">
                <a:latin typeface="Constantia"/>
                <a:cs typeface="Constantia"/>
              </a:rPr>
              <a:t>o</a:t>
            </a:r>
            <a:r>
              <a:rPr sz="2400" spc="-34" dirty="0" smtClean="0">
                <a:latin typeface="Constantia"/>
                <a:cs typeface="Constantia"/>
              </a:rPr>
              <a:t>r</a:t>
            </a:r>
            <a:r>
              <a:rPr sz="2400" spc="0" dirty="0" smtClean="0">
                <a:latin typeface="Constantia"/>
                <a:cs typeface="Constantia"/>
              </a:rPr>
              <a:t>e</a:t>
            </a:r>
            <a:r>
              <a:rPr sz="2400" spc="-114" dirty="0" smtClean="0">
                <a:latin typeface="Constantia"/>
                <a:cs typeface="Constantia"/>
              </a:rPr>
              <a:t> </a:t>
            </a:r>
            <a:r>
              <a:rPr sz="2400" spc="0" dirty="0" smtClean="0">
                <a:latin typeface="Constantia"/>
                <a:cs typeface="Constantia"/>
              </a:rPr>
              <a:t>du</a:t>
            </a:r>
            <a:r>
              <a:rPr sz="2400" spc="-39" dirty="0" smtClean="0">
                <a:latin typeface="Constantia"/>
                <a:cs typeface="Constantia"/>
              </a:rPr>
              <a:t>r</a:t>
            </a:r>
            <a:r>
              <a:rPr sz="2400" spc="0" dirty="0" smtClean="0">
                <a:latin typeface="Constantia"/>
                <a:cs typeface="Constantia"/>
              </a:rPr>
              <a:t>a</a:t>
            </a:r>
            <a:r>
              <a:rPr sz="2400" spc="-4" dirty="0" smtClean="0">
                <a:latin typeface="Constantia"/>
                <a:cs typeface="Constantia"/>
              </a:rPr>
              <a:t>b</a:t>
            </a:r>
            <a:r>
              <a:rPr sz="2400" spc="0" dirty="0" smtClean="0">
                <a:latin typeface="Constantia"/>
                <a:cs typeface="Constantia"/>
              </a:rPr>
              <a:t>le</a:t>
            </a:r>
            <a:r>
              <a:rPr sz="2400" spc="-50" dirty="0" smtClean="0">
                <a:latin typeface="Constantia"/>
                <a:cs typeface="Constantia"/>
              </a:rPr>
              <a:t> </a:t>
            </a:r>
            <a:r>
              <a:rPr sz="2400" spc="-100" dirty="0" smtClean="0">
                <a:latin typeface="Constantia"/>
                <a:cs typeface="Constantia"/>
              </a:rPr>
              <a:t>‘</a:t>
            </a:r>
            <a:r>
              <a:rPr sz="2400" spc="0" dirty="0" smtClean="0">
                <a:latin typeface="Constantia"/>
                <a:cs typeface="Constantia"/>
              </a:rPr>
              <a:t>de</a:t>
            </a:r>
            <a:r>
              <a:rPr sz="2400" spc="-59" dirty="0" smtClean="0">
                <a:latin typeface="Constantia"/>
                <a:cs typeface="Constantia"/>
              </a:rPr>
              <a:t>v</a:t>
            </a:r>
            <a:r>
              <a:rPr sz="2400" spc="0" dirty="0" smtClean="0">
                <a:latin typeface="Constantia"/>
                <a:cs typeface="Constantia"/>
              </a:rPr>
              <a:t>elop</a:t>
            </a:r>
            <a:r>
              <a:rPr sz="2400" spc="-9" dirty="0" smtClean="0">
                <a:latin typeface="Constantia"/>
                <a:cs typeface="Constantia"/>
              </a:rPr>
              <a:t>m</a:t>
            </a:r>
            <a:r>
              <a:rPr sz="2400" spc="0" dirty="0" smtClean="0">
                <a:latin typeface="Constantia"/>
                <a:cs typeface="Constantia"/>
              </a:rPr>
              <a:t>ent’</a:t>
            </a:r>
            <a:r>
              <a:rPr sz="2400" spc="-29" dirty="0" smtClean="0">
                <a:latin typeface="Constantia"/>
                <a:cs typeface="Constantia"/>
              </a:rPr>
              <a:t> </a:t>
            </a:r>
            <a:r>
              <a:rPr sz="2400" spc="0" dirty="0" smtClean="0">
                <a:latin typeface="Constantia"/>
                <a:cs typeface="Constantia"/>
              </a:rPr>
              <a:t>so</a:t>
            </a:r>
            <a:r>
              <a:rPr sz="2400" spc="-4" dirty="0" smtClean="0">
                <a:latin typeface="Constantia"/>
                <a:cs typeface="Constantia"/>
              </a:rPr>
              <a:t>l</a:t>
            </a:r>
            <a:r>
              <a:rPr sz="2400" spc="0" dirty="0" smtClean="0">
                <a:latin typeface="Constantia"/>
                <a:cs typeface="Constantia"/>
              </a:rPr>
              <a:t>ut</a:t>
            </a:r>
            <a:r>
              <a:rPr sz="2400" spc="4" dirty="0" smtClean="0">
                <a:latin typeface="Constantia"/>
                <a:cs typeface="Constantia"/>
              </a:rPr>
              <a:t>i</a:t>
            </a:r>
            <a:r>
              <a:rPr sz="2400" spc="0" dirty="0" smtClean="0">
                <a:latin typeface="Constantia"/>
                <a:cs typeface="Constantia"/>
              </a:rPr>
              <a:t>o</a:t>
            </a:r>
            <a:r>
              <a:rPr sz="2400" spc="-9" dirty="0" smtClean="0">
                <a:latin typeface="Constantia"/>
                <a:cs typeface="Constantia"/>
              </a:rPr>
              <a:t>n</a:t>
            </a:r>
            <a:r>
              <a:rPr sz="2400" spc="0" dirty="0" smtClean="0">
                <a:latin typeface="Constantia"/>
                <a:cs typeface="Constantia"/>
              </a:rPr>
              <a:t>s</a:t>
            </a:r>
            <a:r>
              <a:rPr sz="2400" spc="-59" dirty="0" smtClean="0">
                <a:latin typeface="Constantia"/>
                <a:cs typeface="Constantia"/>
              </a:rPr>
              <a:t> </a:t>
            </a:r>
            <a:r>
              <a:rPr sz="2400" spc="-29" dirty="0" smtClean="0">
                <a:latin typeface="Constantia"/>
                <a:cs typeface="Constantia"/>
              </a:rPr>
              <a:t>t</a:t>
            </a:r>
            <a:r>
              <a:rPr sz="2400" spc="0" dirty="0" smtClean="0">
                <a:latin typeface="Constantia"/>
                <a:cs typeface="Constantia"/>
              </a:rPr>
              <a:t>o</a:t>
            </a:r>
            <a:r>
              <a:rPr sz="2400" spc="-125" dirty="0" smtClean="0">
                <a:latin typeface="Constantia"/>
                <a:cs typeface="Constantia"/>
              </a:rPr>
              <a:t> </a:t>
            </a:r>
            <a:r>
              <a:rPr sz="2400" spc="0" dirty="0" smtClean="0">
                <a:latin typeface="Constantia"/>
                <a:cs typeface="Constantia"/>
              </a:rPr>
              <a:t>ch</a:t>
            </a:r>
            <a:r>
              <a:rPr sz="2400" spc="-34" dirty="0" smtClean="0">
                <a:latin typeface="Constantia"/>
                <a:cs typeface="Constantia"/>
              </a:rPr>
              <a:t>r</a:t>
            </a:r>
            <a:r>
              <a:rPr sz="2400" spc="0" dirty="0" smtClean="0">
                <a:latin typeface="Constantia"/>
                <a:cs typeface="Constantia"/>
              </a:rPr>
              <a:t>o</a:t>
            </a:r>
            <a:r>
              <a:rPr sz="2400" spc="-9" dirty="0" smtClean="0">
                <a:latin typeface="Constantia"/>
                <a:cs typeface="Constantia"/>
              </a:rPr>
              <a:t>n</a:t>
            </a:r>
            <a:r>
              <a:rPr sz="2400" spc="0" dirty="0" smtClean="0">
                <a:latin typeface="Constantia"/>
                <a:cs typeface="Constantia"/>
              </a:rPr>
              <a:t>ic </a:t>
            </a:r>
            <a:endParaRPr sz="2400">
              <a:latin typeface="Constantia"/>
              <a:cs typeface="Constantia"/>
            </a:endParaRPr>
          </a:p>
          <a:p>
            <a:pPr marL="12700">
              <a:lnSpc>
                <a:spcPts val="2929"/>
              </a:lnSpc>
            </a:pPr>
            <a:r>
              <a:rPr sz="2400" spc="-13" dirty="0" smtClean="0">
                <a:latin typeface="Constantia"/>
                <a:cs typeface="Constantia"/>
              </a:rPr>
              <a:t>poverty [Mustafa (1992); Narayan et al. (2000)].</a:t>
            </a:r>
            <a:endParaRPr sz="2400">
              <a:latin typeface="Constantia"/>
              <a:cs typeface="Constantia"/>
            </a:endParaRPr>
          </a:p>
          <a:p>
            <a:pPr marL="12700" marR="43110">
              <a:lnSpc>
                <a:spcPts val="2880"/>
              </a:lnSpc>
            </a:pPr>
            <a:r>
              <a:rPr sz="2400" spc="-11" dirty="0" smtClean="0">
                <a:latin typeface="Constantia"/>
                <a:cs typeface="Constantia"/>
              </a:rPr>
              <a:t>There has been mixed record of NGOs performance in</a:t>
            </a:r>
            <a:endParaRPr sz="2400">
              <a:latin typeface="Constantia"/>
              <a:cs typeface="Constantia"/>
            </a:endParaRPr>
          </a:p>
          <a:p>
            <a:pPr marL="12700" marR="43110">
              <a:lnSpc>
                <a:spcPts val="2350"/>
              </a:lnSpc>
            </a:pPr>
            <a:r>
              <a:rPr sz="2400" spc="-2" dirty="0" smtClean="0">
                <a:latin typeface="Constantia"/>
                <a:cs typeface="Constantia"/>
              </a:rPr>
              <a:t>Pakistan.</a:t>
            </a:r>
            <a:endParaRPr sz="2400">
              <a:latin typeface="Constantia"/>
              <a:cs typeface="Constantia"/>
            </a:endParaRPr>
          </a:p>
          <a:p>
            <a:pPr marL="12700" marR="705058">
              <a:lnSpc>
                <a:spcPts val="2929"/>
              </a:lnSpc>
              <a:spcBef>
                <a:spcPts val="327"/>
              </a:spcBef>
            </a:pPr>
            <a:r>
              <a:rPr sz="2400" spc="-17" dirty="0" smtClean="0">
                <a:latin typeface="Constantia"/>
                <a:cs typeface="Constantia"/>
              </a:rPr>
              <a:t>Relations between NGOs and the government have at </a:t>
            </a:r>
            <a:endParaRPr sz="2400">
              <a:latin typeface="Constantia"/>
              <a:cs typeface="Constantia"/>
            </a:endParaRPr>
          </a:p>
          <a:p>
            <a:pPr marL="12700" marR="705058">
              <a:lnSpc>
                <a:spcPts val="2929"/>
              </a:lnSpc>
            </a:pPr>
            <a:r>
              <a:rPr sz="2400" spc="-9" dirty="0" smtClean="0">
                <a:latin typeface="Constantia"/>
                <a:cs typeface="Constantia"/>
              </a:rPr>
              <a:t>time, marked by tension.</a:t>
            </a:r>
            <a:endParaRPr sz="2400">
              <a:latin typeface="Constantia"/>
              <a:cs typeface="Constant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2907945"/>
            <a:ext cx="229250" cy="314960"/>
          </a:xfrm>
          <a:prstGeom prst="rect">
            <a:avLst/>
          </a:prstGeom>
        </p:spPr>
        <p:txBody>
          <a:bodyPr wrap="square" lIns="0" tIns="14001" rIns="0" bIns="0" rtlCol="0">
            <a:noAutofit/>
          </a:bodyPr>
          <a:lstStyle/>
          <a:p>
            <a:pPr marL="12700">
              <a:lnSpc>
                <a:spcPts val="2205"/>
              </a:lnSpc>
            </a:pPr>
            <a:r>
              <a:rPr sz="2300" spc="137" dirty="0" smtClean="0">
                <a:solidFill>
                  <a:srgbClr val="FDB809"/>
                </a:solidFill>
                <a:latin typeface="Arial Unicode MS"/>
                <a:cs typeface="Arial Unicode MS"/>
              </a:rPr>
              <a:t></a:t>
            </a:r>
            <a:endParaRPr sz="2300">
              <a:latin typeface="Arial Unicode MS"/>
              <a:cs typeface="Arial Unicode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3566313"/>
            <a:ext cx="229250" cy="314960"/>
          </a:xfrm>
          <a:prstGeom prst="rect">
            <a:avLst/>
          </a:prstGeom>
        </p:spPr>
        <p:txBody>
          <a:bodyPr wrap="square" lIns="0" tIns="14001" rIns="0" bIns="0" rtlCol="0">
            <a:noAutofit/>
          </a:bodyPr>
          <a:lstStyle/>
          <a:p>
            <a:pPr marL="12700">
              <a:lnSpc>
                <a:spcPts val="2205"/>
              </a:lnSpc>
            </a:pPr>
            <a:r>
              <a:rPr sz="2300" spc="137" dirty="0" smtClean="0">
                <a:solidFill>
                  <a:srgbClr val="FDB809"/>
                </a:solidFill>
                <a:latin typeface="Arial Unicode MS"/>
                <a:cs typeface="Arial Unicode MS"/>
              </a:rPr>
              <a:t></a:t>
            </a:r>
            <a:endParaRPr sz="2300">
              <a:latin typeface="Arial Unicode MS"/>
              <a:cs typeface="Arial Unicode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4590695"/>
            <a:ext cx="229250" cy="314960"/>
          </a:xfrm>
          <a:prstGeom prst="rect">
            <a:avLst/>
          </a:prstGeom>
        </p:spPr>
        <p:txBody>
          <a:bodyPr wrap="square" lIns="0" tIns="14001" rIns="0" bIns="0" rtlCol="0">
            <a:noAutofit/>
          </a:bodyPr>
          <a:lstStyle/>
          <a:p>
            <a:pPr marL="12700">
              <a:lnSpc>
                <a:spcPts val="2205"/>
              </a:lnSpc>
            </a:pPr>
            <a:r>
              <a:rPr sz="2300" spc="137" dirty="0" smtClean="0">
                <a:solidFill>
                  <a:srgbClr val="FDB809"/>
                </a:solidFill>
                <a:latin typeface="Arial Unicode MS"/>
                <a:cs typeface="Arial Unicode MS"/>
              </a:rPr>
              <a:t></a:t>
            </a:r>
            <a:endParaRPr sz="2300">
              <a:latin typeface="Arial Unicode MS"/>
              <a:cs typeface="Arial Unicode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10260" y="4593419"/>
            <a:ext cx="7529275" cy="1574114"/>
          </a:xfrm>
          <a:prstGeom prst="rect">
            <a:avLst/>
          </a:prstGeom>
        </p:spPr>
        <p:txBody>
          <a:bodyPr wrap="square" lIns="0" tIns="8255" rIns="0" bIns="0" rtlCol="0">
            <a:noAutofit/>
          </a:bodyPr>
          <a:lstStyle/>
          <a:p>
            <a:pPr marL="12700">
              <a:lnSpc>
                <a:spcPts val="2929"/>
              </a:lnSpc>
            </a:pPr>
            <a:r>
              <a:rPr sz="2400" dirty="0" smtClean="0">
                <a:latin typeface="Constantia"/>
                <a:cs typeface="Constantia"/>
              </a:rPr>
              <a:t>NGOs</a:t>
            </a:r>
            <a:r>
              <a:rPr sz="2400" spc="-114" dirty="0" smtClean="0">
                <a:latin typeface="Constantia"/>
                <a:cs typeface="Constantia"/>
              </a:rPr>
              <a:t> </a:t>
            </a:r>
            <a:r>
              <a:rPr sz="2400" spc="0" dirty="0" smtClean="0">
                <a:latin typeface="Constantia"/>
                <a:cs typeface="Constantia"/>
              </a:rPr>
              <a:t>a</a:t>
            </a:r>
            <a:r>
              <a:rPr sz="2400" spc="-29" dirty="0" smtClean="0">
                <a:latin typeface="Constantia"/>
                <a:cs typeface="Constantia"/>
              </a:rPr>
              <a:t>r</a:t>
            </a:r>
            <a:r>
              <a:rPr sz="2400" spc="0" dirty="0" smtClean="0">
                <a:latin typeface="Constantia"/>
                <a:cs typeface="Constantia"/>
              </a:rPr>
              <a:t>e</a:t>
            </a:r>
            <a:r>
              <a:rPr sz="2400" spc="-79" dirty="0" smtClean="0">
                <a:latin typeface="Constantia"/>
                <a:cs typeface="Constantia"/>
              </a:rPr>
              <a:t> </a:t>
            </a:r>
            <a:r>
              <a:rPr sz="2400" spc="-29" dirty="0" smtClean="0">
                <a:latin typeface="Constantia"/>
                <a:cs typeface="Constantia"/>
              </a:rPr>
              <a:t>r</a:t>
            </a:r>
            <a:r>
              <a:rPr sz="2400" spc="0" dirty="0" smtClean="0">
                <a:latin typeface="Constantia"/>
                <a:cs typeface="Constantia"/>
              </a:rPr>
              <a:t>epor</a:t>
            </a:r>
            <a:r>
              <a:rPr sz="2400" spc="-25" dirty="0" smtClean="0">
                <a:latin typeface="Constantia"/>
                <a:cs typeface="Constantia"/>
              </a:rPr>
              <a:t>t</a:t>
            </a:r>
            <a:r>
              <a:rPr sz="2400" spc="0" dirty="0" smtClean="0">
                <a:latin typeface="Constantia"/>
                <a:cs typeface="Constantia"/>
              </a:rPr>
              <a:t>ed</a:t>
            </a:r>
            <a:r>
              <a:rPr sz="2400" spc="-25" dirty="0" smtClean="0">
                <a:latin typeface="Constantia"/>
                <a:cs typeface="Constantia"/>
              </a:rPr>
              <a:t> </a:t>
            </a:r>
            <a:r>
              <a:rPr sz="2400" spc="-29" dirty="0" smtClean="0">
                <a:latin typeface="Constantia"/>
                <a:cs typeface="Constantia"/>
              </a:rPr>
              <a:t>t</a:t>
            </a:r>
            <a:r>
              <a:rPr sz="2400" spc="0" dirty="0" smtClean="0">
                <a:latin typeface="Constantia"/>
                <a:cs typeface="Constantia"/>
              </a:rPr>
              <a:t>o</a:t>
            </a:r>
            <a:r>
              <a:rPr sz="2400" spc="-59" dirty="0" smtClean="0">
                <a:latin typeface="Constantia"/>
                <a:cs typeface="Constantia"/>
              </a:rPr>
              <a:t> </a:t>
            </a:r>
            <a:r>
              <a:rPr sz="2400" spc="0" dirty="0" smtClean="0">
                <a:latin typeface="Constantia"/>
                <a:cs typeface="Constantia"/>
              </a:rPr>
              <a:t>h</a:t>
            </a:r>
            <a:r>
              <a:rPr sz="2400" spc="-59" dirty="0" smtClean="0">
                <a:latin typeface="Constantia"/>
                <a:cs typeface="Constantia"/>
              </a:rPr>
              <a:t>a</a:t>
            </a:r>
            <a:r>
              <a:rPr sz="2400" spc="-54" dirty="0" smtClean="0">
                <a:latin typeface="Constantia"/>
                <a:cs typeface="Constantia"/>
              </a:rPr>
              <a:t>v</a:t>
            </a:r>
            <a:r>
              <a:rPr sz="2400" spc="0" dirty="0" smtClean="0">
                <a:latin typeface="Constantia"/>
                <a:cs typeface="Constantia"/>
              </a:rPr>
              <a:t>e</a:t>
            </a:r>
            <a:r>
              <a:rPr sz="2400" spc="-54" dirty="0" smtClean="0">
                <a:latin typeface="Constantia"/>
                <a:cs typeface="Constantia"/>
              </a:rPr>
              <a:t> </a:t>
            </a:r>
            <a:r>
              <a:rPr sz="2400" spc="-4" dirty="0" smtClean="0">
                <a:latin typeface="Constantia"/>
                <a:cs typeface="Constantia"/>
              </a:rPr>
              <a:t>n</a:t>
            </a:r>
            <a:r>
              <a:rPr sz="2400" spc="0" dirty="0" smtClean="0">
                <a:latin typeface="Constantia"/>
                <a:cs typeface="Constantia"/>
              </a:rPr>
              <a:t>ot</a:t>
            </a:r>
            <a:r>
              <a:rPr sz="2400" spc="-44" dirty="0" smtClean="0">
                <a:latin typeface="Constantia"/>
                <a:cs typeface="Constantia"/>
              </a:rPr>
              <a:t> </a:t>
            </a:r>
            <a:r>
              <a:rPr sz="2400" spc="0" dirty="0" smtClean="0">
                <a:latin typeface="Constantia"/>
                <a:cs typeface="Constantia"/>
              </a:rPr>
              <a:t>m</a:t>
            </a:r>
            <a:r>
              <a:rPr sz="2400" spc="-39" dirty="0" smtClean="0">
                <a:latin typeface="Constantia"/>
                <a:cs typeface="Constantia"/>
              </a:rPr>
              <a:t>o</a:t>
            </a:r>
            <a:r>
              <a:rPr sz="2400" spc="-54" dirty="0" smtClean="0">
                <a:latin typeface="Constantia"/>
                <a:cs typeface="Constantia"/>
              </a:rPr>
              <a:t>v</a:t>
            </a:r>
            <a:r>
              <a:rPr sz="2400" spc="0" dirty="0" smtClean="0">
                <a:latin typeface="Constantia"/>
                <a:cs typeface="Constantia"/>
              </a:rPr>
              <a:t>ed</a:t>
            </a:r>
            <a:r>
              <a:rPr sz="2400" spc="-14" dirty="0" smtClean="0">
                <a:latin typeface="Constantia"/>
                <a:cs typeface="Constantia"/>
              </a:rPr>
              <a:t> </a:t>
            </a:r>
            <a:r>
              <a:rPr sz="2400" spc="-9" dirty="0" smtClean="0">
                <a:latin typeface="Constantia"/>
                <a:cs typeface="Constantia"/>
              </a:rPr>
              <a:t>f</a:t>
            </a:r>
            <a:r>
              <a:rPr sz="2400" spc="0" dirty="0" smtClean="0">
                <a:latin typeface="Constantia"/>
                <a:cs typeface="Constantia"/>
              </a:rPr>
              <a:t>or</a:t>
            </a:r>
            <a:r>
              <a:rPr sz="2400" spc="-25" dirty="0" smtClean="0">
                <a:latin typeface="Constantia"/>
                <a:cs typeface="Constantia"/>
              </a:rPr>
              <a:t>w</a:t>
            </a:r>
            <a:r>
              <a:rPr sz="2400" spc="0" dirty="0" smtClean="0">
                <a:latin typeface="Constantia"/>
                <a:cs typeface="Constantia"/>
              </a:rPr>
              <a:t>a</a:t>
            </a:r>
            <a:r>
              <a:rPr sz="2400" spc="-29" dirty="0" smtClean="0">
                <a:latin typeface="Constantia"/>
                <a:cs typeface="Constantia"/>
              </a:rPr>
              <a:t>r</a:t>
            </a:r>
            <a:r>
              <a:rPr sz="2400" spc="0" dirty="0" smtClean="0">
                <a:latin typeface="Constantia"/>
                <a:cs typeface="Constantia"/>
              </a:rPr>
              <a:t>d</a:t>
            </a:r>
            <a:r>
              <a:rPr sz="2400" spc="-19" dirty="0" smtClean="0">
                <a:latin typeface="Constantia"/>
                <a:cs typeface="Constantia"/>
              </a:rPr>
              <a:t> </a:t>
            </a:r>
            <a:r>
              <a:rPr sz="2400" spc="-29" dirty="0" smtClean="0">
                <a:latin typeface="Constantia"/>
                <a:cs typeface="Constantia"/>
              </a:rPr>
              <a:t>t</a:t>
            </a:r>
            <a:r>
              <a:rPr sz="2400" spc="0" dirty="0" smtClean="0">
                <a:latin typeface="Constantia"/>
                <a:cs typeface="Constantia"/>
              </a:rPr>
              <a:t>o</a:t>
            </a:r>
            <a:r>
              <a:rPr sz="2400" spc="-109" dirty="0" smtClean="0">
                <a:latin typeface="Constantia"/>
                <a:cs typeface="Constantia"/>
              </a:rPr>
              <a:t> </a:t>
            </a:r>
            <a:r>
              <a:rPr sz="2400" spc="0" dirty="0" smtClean="0">
                <a:latin typeface="Constantia"/>
                <a:cs typeface="Constantia"/>
              </a:rPr>
              <a:t>ad</a:t>
            </a:r>
            <a:r>
              <a:rPr sz="2400" spc="-9" dirty="0" smtClean="0">
                <a:latin typeface="Constantia"/>
                <a:cs typeface="Constantia"/>
              </a:rPr>
              <a:t>d</a:t>
            </a:r>
            <a:r>
              <a:rPr sz="2400" spc="-29" dirty="0" smtClean="0">
                <a:latin typeface="Constantia"/>
                <a:cs typeface="Constantia"/>
              </a:rPr>
              <a:t>r</a:t>
            </a:r>
            <a:r>
              <a:rPr sz="2400" spc="0" dirty="0" smtClean="0">
                <a:latin typeface="Constantia"/>
                <a:cs typeface="Constantia"/>
              </a:rPr>
              <a:t>ess </a:t>
            </a:r>
            <a:endParaRPr sz="2400">
              <a:latin typeface="Constantia"/>
              <a:cs typeface="Constantia"/>
            </a:endParaRPr>
          </a:p>
          <a:p>
            <a:pPr marL="12700">
              <a:lnSpc>
                <a:spcPts val="2929"/>
              </a:lnSpc>
            </a:pPr>
            <a:r>
              <a:rPr sz="2400" spc="-10" dirty="0" smtClean="0">
                <a:latin typeface="Constantia"/>
                <a:cs typeface="Constantia"/>
              </a:rPr>
              <a:t>fundamental inequity issues that create the problems in </a:t>
            </a:r>
            <a:endParaRPr sz="2400">
              <a:latin typeface="Constantia"/>
              <a:cs typeface="Constantia"/>
            </a:endParaRPr>
          </a:p>
          <a:p>
            <a:pPr marL="12700">
              <a:lnSpc>
                <a:spcPts val="2929"/>
              </a:lnSpc>
            </a:pPr>
            <a:r>
              <a:rPr sz="2400" spc="-10" dirty="0" smtClean="0">
                <a:latin typeface="Constantia"/>
                <a:cs typeface="Constantia"/>
              </a:rPr>
              <a:t>the first place [Mumtaz (1997)].</a:t>
            </a:r>
            <a:endParaRPr sz="2400">
              <a:latin typeface="Constantia"/>
              <a:cs typeface="Constantia"/>
            </a:endParaRPr>
          </a:p>
          <a:p>
            <a:pPr marL="12700" marR="228378">
              <a:lnSpc>
                <a:spcPts val="2929"/>
              </a:lnSpc>
            </a:pPr>
            <a:r>
              <a:rPr sz="2400" spc="-14" dirty="0" smtClean="0">
                <a:latin typeface="Constantia"/>
                <a:cs typeface="Constantia"/>
              </a:rPr>
              <a:t>NGOs in Pakistan mostly prefer to work on relief rather </a:t>
            </a:r>
            <a:endParaRPr sz="2400">
              <a:latin typeface="Constantia"/>
              <a:cs typeface="Constantia"/>
            </a:endParaRPr>
          </a:p>
          <a:p>
            <a:pPr marL="12700" marR="228378">
              <a:lnSpc>
                <a:spcPts val="2929"/>
              </a:lnSpc>
            </a:pPr>
            <a:r>
              <a:rPr sz="2400" spc="-14" dirty="0" smtClean="0">
                <a:latin typeface="Constantia"/>
                <a:cs typeface="Constantia"/>
              </a:rPr>
              <a:t>than focusing on problems of poverty and inequality.</a:t>
            </a:r>
            <a:endParaRPr sz="2400">
              <a:latin typeface="Constantia"/>
              <a:cs typeface="Constanti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35940" y="5542002"/>
            <a:ext cx="229250" cy="314959"/>
          </a:xfrm>
          <a:prstGeom prst="rect">
            <a:avLst/>
          </a:prstGeom>
        </p:spPr>
        <p:txBody>
          <a:bodyPr wrap="square" lIns="0" tIns="14001" rIns="0" bIns="0" rtlCol="0">
            <a:noAutofit/>
          </a:bodyPr>
          <a:lstStyle/>
          <a:p>
            <a:pPr marL="12700">
              <a:lnSpc>
                <a:spcPts val="2205"/>
              </a:lnSpc>
            </a:pPr>
            <a:r>
              <a:rPr sz="2300" spc="137" dirty="0" smtClean="0">
                <a:solidFill>
                  <a:srgbClr val="FDB809"/>
                </a:solidFill>
                <a:latin typeface="Arial Unicode MS"/>
                <a:cs typeface="Arial Unicode MS"/>
              </a:rPr>
              <a:t></a:t>
            </a:r>
            <a:endParaRPr sz="2300">
              <a:latin typeface="Arial Unicode MS"/>
              <a:cs typeface="Arial Unicode M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0"/>
            <a:ext cx="9144000" cy="102822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400615" y="0"/>
            <a:ext cx="4743384" cy="60006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0"/>
            <a:ext cx="9091760" cy="102146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-1030" y="50926"/>
            <a:ext cx="9146173" cy="90474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4500" y="1190371"/>
            <a:ext cx="7740717" cy="660907"/>
          </a:xfrm>
          <a:prstGeom prst="rect">
            <a:avLst/>
          </a:prstGeom>
        </p:spPr>
        <p:txBody>
          <a:bodyPr wrap="square" lIns="0" tIns="32416" rIns="0" bIns="0" rtlCol="0">
            <a:noAutofit/>
          </a:bodyPr>
          <a:lstStyle/>
          <a:p>
            <a:pPr marL="12700">
              <a:lnSpc>
                <a:spcPts val="5105"/>
              </a:lnSpc>
            </a:pPr>
            <a:r>
              <a:rPr sz="5000" spc="-13" dirty="0" smtClean="0">
                <a:solidFill>
                  <a:srgbClr val="4E5B6E"/>
                </a:solidFill>
                <a:latin typeface="Calibri"/>
                <a:cs typeface="Calibri"/>
              </a:rPr>
              <a:t>Problems of NGOs in Pakistan</a:t>
            </a:r>
            <a:endParaRPr sz="5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2022120"/>
            <a:ext cx="229250" cy="754253"/>
          </a:xfrm>
          <a:prstGeom prst="rect">
            <a:avLst/>
          </a:prstGeom>
        </p:spPr>
        <p:txBody>
          <a:bodyPr wrap="square" lIns="0" tIns="14001" rIns="0" bIns="0" rtlCol="0">
            <a:noAutofit/>
          </a:bodyPr>
          <a:lstStyle/>
          <a:p>
            <a:pPr marL="12700">
              <a:lnSpc>
                <a:spcPts val="2205"/>
              </a:lnSpc>
            </a:pPr>
            <a:r>
              <a:rPr sz="2300" spc="137" dirty="0" smtClean="0">
                <a:solidFill>
                  <a:srgbClr val="FDB809"/>
                </a:solidFill>
                <a:latin typeface="Arial Unicode MS"/>
                <a:cs typeface="Arial Unicode MS"/>
              </a:rPr>
              <a:t></a:t>
            </a:r>
            <a:endParaRPr sz="2300">
              <a:latin typeface="Arial Unicode MS"/>
              <a:cs typeface="Arial Unicode MS"/>
            </a:endParaRPr>
          </a:p>
          <a:p>
            <a:pPr marL="12700">
              <a:lnSpc>
                <a:spcPct val="89192"/>
              </a:lnSpc>
              <a:spcBef>
                <a:spcPts val="940"/>
              </a:spcBef>
            </a:pPr>
            <a:r>
              <a:rPr sz="2300" spc="137" dirty="0" smtClean="0">
                <a:solidFill>
                  <a:srgbClr val="FDB809"/>
                </a:solidFill>
                <a:latin typeface="Arial Unicode MS"/>
                <a:cs typeface="Arial Unicode MS"/>
              </a:rPr>
              <a:t></a:t>
            </a:r>
            <a:endParaRPr sz="2300">
              <a:latin typeface="Arial Unicode MS"/>
              <a:cs typeface="Arial Unicode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10260" y="2024844"/>
            <a:ext cx="7602209" cy="3988765"/>
          </a:xfrm>
          <a:prstGeom prst="rect">
            <a:avLst/>
          </a:prstGeom>
        </p:spPr>
        <p:txBody>
          <a:bodyPr wrap="square" lIns="0" tIns="15875" rIns="0" bIns="0" rtlCol="0">
            <a:noAutofit/>
          </a:bodyPr>
          <a:lstStyle/>
          <a:p>
            <a:pPr marL="12700" marR="43110">
              <a:lnSpc>
                <a:spcPts val="2500"/>
              </a:lnSpc>
            </a:pPr>
            <a:r>
              <a:rPr sz="2400" spc="-16" dirty="0" smtClean="0">
                <a:latin typeface="Constantia"/>
                <a:cs typeface="Constantia"/>
              </a:rPr>
              <a:t>The registration process is quite complex.</a:t>
            </a:r>
            <a:endParaRPr sz="2400">
              <a:latin typeface="Constantia"/>
              <a:cs typeface="Constantia"/>
            </a:endParaRPr>
          </a:p>
          <a:p>
            <a:pPr marL="12700" marR="31222" algn="just">
              <a:lnSpc>
                <a:spcPts val="2880"/>
              </a:lnSpc>
              <a:spcBef>
                <a:spcPts val="576"/>
              </a:spcBef>
            </a:pPr>
            <a:r>
              <a:rPr sz="2400" spc="-14" dirty="0" smtClean="0">
                <a:latin typeface="Constantia"/>
                <a:cs typeface="Constantia"/>
              </a:rPr>
              <a:t>Although the government provide financial and technical assistance to NGOs, there are problems and delays due to bureaucratic procedures.</a:t>
            </a:r>
            <a:endParaRPr sz="2400">
              <a:latin typeface="Constantia"/>
              <a:cs typeface="Constantia"/>
            </a:endParaRPr>
          </a:p>
          <a:p>
            <a:pPr marL="12700" marR="43110">
              <a:lnSpc>
                <a:spcPct val="101725"/>
              </a:lnSpc>
              <a:spcBef>
                <a:spcPts val="403"/>
              </a:spcBef>
            </a:pPr>
            <a:r>
              <a:rPr sz="2400" spc="-13" dirty="0" smtClean="0">
                <a:latin typeface="Constantia"/>
                <a:cs typeface="Constantia"/>
              </a:rPr>
              <a:t>Funding problems due to withdrawal of many INGOs</a:t>
            </a:r>
            <a:endParaRPr sz="2400">
              <a:latin typeface="Constantia"/>
              <a:cs typeface="Constantia"/>
            </a:endParaRPr>
          </a:p>
          <a:p>
            <a:pPr marL="12700" marR="43110">
              <a:lnSpc>
                <a:spcPct val="101725"/>
              </a:lnSpc>
              <a:spcBef>
                <a:spcPts val="528"/>
              </a:spcBef>
            </a:pPr>
            <a:r>
              <a:rPr sz="2400" spc="-13" dirty="0" smtClean="0">
                <a:latin typeface="Constantia"/>
                <a:cs typeface="Constantia"/>
              </a:rPr>
              <a:t>Restriction to work in specific areas</a:t>
            </a:r>
            <a:endParaRPr sz="2400">
              <a:latin typeface="Constantia"/>
              <a:cs typeface="Constantia"/>
            </a:endParaRPr>
          </a:p>
          <a:p>
            <a:pPr marL="12700" marR="43110">
              <a:lnSpc>
                <a:spcPct val="101725"/>
              </a:lnSpc>
              <a:spcBef>
                <a:spcPts val="526"/>
              </a:spcBef>
            </a:pPr>
            <a:r>
              <a:rPr sz="2400" spc="-9" dirty="0" smtClean="0">
                <a:latin typeface="Constantia"/>
                <a:cs typeface="Constantia"/>
              </a:rPr>
              <a:t>Corruption by elites, politicians and bureaucrats</a:t>
            </a:r>
            <a:endParaRPr sz="2400">
              <a:latin typeface="Constantia"/>
              <a:cs typeface="Constantia"/>
            </a:endParaRPr>
          </a:p>
          <a:p>
            <a:pPr marL="12700">
              <a:lnSpc>
                <a:spcPct val="99995"/>
              </a:lnSpc>
              <a:spcBef>
                <a:spcPts val="565"/>
              </a:spcBef>
            </a:pPr>
            <a:r>
              <a:rPr sz="2400" spc="-13" dirty="0" smtClean="0">
                <a:latin typeface="Constantia"/>
                <a:cs typeface="Constantia"/>
              </a:rPr>
              <a:t>The failure of many NGOs to meet their legal obligations and to be open about their sources and amount of funds has produced an environment of suspicion around NGOs.</a:t>
            </a:r>
            <a:endParaRPr sz="2400">
              <a:latin typeface="Constantia"/>
              <a:cs typeface="Constanti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35940" y="3631845"/>
            <a:ext cx="229250" cy="1631950"/>
          </a:xfrm>
          <a:prstGeom prst="rect">
            <a:avLst/>
          </a:prstGeom>
        </p:spPr>
        <p:txBody>
          <a:bodyPr wrap="square" lIns="0" tIns="14001" rIns="0" bIns="0" rtlCol="0">
            <a:noAutofit/>
          </a:bodyPr>
          <a:lstStyle/>
          <a:p>
            <a:pPr marL="12700">
              <a:lnSpc>
                <a:spcPts val="2205"/>
              </a:lnSpc>
            </a:pPr>
            <a:r>
              <a:rPr sz="2300" spc="137" dirty="0" smtClean="0">
                <a:solidFill>
                  <a:srgbClr val="FDB809"/>
                </a:solidFill>
                <a:latin typeface="Arial Unicode MS"/>
                <a:cs typeface="Arial Unicode MS"/>
              </a:rPr>
              <a:t></a:t>
            </a:r>
            <a:endParaRPr sz="2300">
              <a:latin typeface="Arial Unicode MS"/>
              <a:cs typeface="Arial Unicode MS"/>
            </a:endParaRPr>
          </a:p>
          <a:p>
            <a:pPr marL="12700">
              <a:lnSpc>
                <a:spcPct val="89192"/>
              </a:lnSpc>
              <a:spcBef>
                <a:spcPts val="939"/>
              </a:spcBef>
            </a:pPr>
            <a:r>
              <a:rPr sz="2300" spc="137" dirty="0" smtClean="0">
                <a:solidFill>
                  <a:srgbClr val="FDB809"/>
                </a:solidFill>
                <a:latin typeface="Arial Unicode MS"/>
                <a:cs typeface="Arial Unicode MS"/>
              </a:rPr>
              <a:t></a:t>
            </a:r>
            <a:endParaRPr sz="2300">
              <a:latin typeface="Arial Unicode MS"/>
              <a:cs typeface="Arial Unicode MS"/>
            </a:endParaRPr>
          </a:p>
          <a:p>
            <a:pPr marL="12700">
              <a:lnSpc>
                <a:spcPct val="89192"/>
              </a:lnSpc>
              <a:spcBef>
                <a:spcPts val="1047"/>
              </a:spcBef>
            </a:pPr>
            <a:r>
              <a:rPr sz="2300" spc="137" dirty="0" smtClean="0">
                <a:solidFill>
                  <a:srgbClr val="FDB809"/>
                </a:solidFill>
                <a:latin typeface="Arial Unicode MS"/>
                <a:cs typeface="Arial Unicode MS"/>
              </a:rPr>
              <a:t></a:t>
            </a:r>
            <a:endParaRPr sz="2300">
              <a:latin typeface="Arial Unicode MS"/>
              <a:cs typeface="Arial Unicode MS"/>
            </a:endParaRPr>
          </a:p>
          <a:p>
            <a:pPr marL="12700">
              <a:lnSpc>
                <a:spcPct val="89192"/>
              </a:lnSpc>
              <a:spcBef>
                <a:spcPts val="1047"/>
              </a:spcBef>
            </a:pPr>
            <a:r>
              <a:rPr sz="2300" spc="137" dirty="0" smtClean="0">
                <a:solidFill>
                  <a:srgbClr val="FDB809"/>
                </a:solidFill>
                <a:latin typeface="Arial Unicode MS"/>
                <a:cs typeface="Arial Unicode MS"/>
              </a:rPr>
              <a:t></a:t>
            </a:r>
            <a:endParaRPr sz="2300">
              <a:latin typeface="Arial Unicode MS"/>
              <a:cs typeface="Arial Unicode M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0"/>
            <a:ext cx="9144000" cy="102822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400615" y="0"/>
            <a:ext cx="4743384" cy="60006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0"/>
            <a:ext cx="9091760" cy="102146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1030" y="50926"/>
            <a:ext cx="9146173" cy="90474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44500" y="569112"/>
            <a:ext cx="6971910" cy="1282928"/>
          </a:xfrm>
          <a:prstGeom prst="rect">
            <a:avLst/>
          </a:prstGeom>
        </p:spPr>
        <p:txBody>
          <a:bodyPr wrap="square" lIns="0" tIns="29210" rIns="0" bIns="0" rtlCol="0">
            <a:noAutofit/>
          </a:bodyPr>
          <a:lstStyle/>
          <a:p>
            <a:pPr marL="12700">
              <a:lnSpc>
                <a:spcPts val="4600"/>
              </a:lnSpc>
            </a:pPr>
            <a:r>
              <a:rPr sz="4500" spc="-10" dirty="0" smtClean="0">
                <a:solidFill>
                  <a:srgbClr val="4E5B6E"/>
                </a:solidFill>
                <a:latin typeface="Calibri"/>
                <a:cs typeface="Calibri"/>
              </a:rPr>
              <a:t>Problems of NGOs in Pakistan</a:t>
            </a:r>
            <a:endParaRPr sz="4500">
              <a:latin typeface="Calibri"/>
              <a:cs typeface="Calibri"/>
            </a:endParaRPr>
          </a:p>
          <a:p>
            <a:pPr marL="12700" marR="85770">
              <a:lnSpc>
                <a:spcPts val="5400"/>
              </a:lnSpc>
              <a:spcBef>
                <a:spcPts val="39"/>
              </a:spcBef>
            </a:pPr>
            <a:r>
              <a:rPr sz="4500" spc="-9" dirty="0" smtClean="0">
                <a:solidFill>
                  <a:srgbClr val="4E5B6E"/>
                </a:solidFill>
                <a:latin typeface="Calibri"/>
                <a:cs typeface="Calibri"/>
              </a:rPr>
              <a:t>(Contd.)</a:t>
            </a:r>
            <a:endParaRPr sz="45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1957805"/>
            <a:ext cx="212083" cy="290575"/>
          </a:xfrm>
          <a:prstGeom prst="rect">
            <a:avLst/>
          </a:prstGeom>
        </p:spPr>
        <p:txBody>
          <a:bodyPr wrap="square" lIns="0" tIns="12858" rIns="0" bIns="0" rtlCol="0">
            <a:noAutofit/>
          </a:bodyPr>
          <a:lstStyle/>
          <a:p>
            <a:pPr marL="12700">
              <a:lnSpc>
                <a:spcPts val="2025"/>
              </a:lnSpc>
            </a:pPr>
            <a:r>
              <a:rPr sz="2100" spc="125" dirty="0" smtClean="0">
                <a:solidFill>
                  <a:srgbClr val="FDB809"/>
                </a:solidFill>
                <a:latin typeface="Arial Unicode MS"/>
                <a:cs typeface="Arial Unicode MS"/>
              </a:rPr>
              <a:t></a:t>
            </a:r>
            <a:endParaRPr sz="2100">
              <a:latin typeface="Arial Unicode MS"/>
              <a:cs typeface="Arial Unicode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10260" y="1960480"/>
            <a:ext cx="7832511" cy="4060393"/>
          </a:xfrm>
          <a:prstGeom prst="rect">
            <a:avLst/>
          </a:prstGeom>
        </p:spPr>
        <p:txBody>
          <a:bodyPr wrap="square" lIns="0" tIns="8255" rIns="0" bIns="0" rtlCol="0">
            <a:noAutofit/>
          </a:bodyPr>
          <a:lstStyle/>
          <a:p>
            <a:pPr marL="12700">
              <a:lnSpc>
                <a:spcPts val="2685"/>
              </a:lnSpc>
            </a:pPr>
            <a:r>
              <a:rPr sz="2200" spc="-21" dirty="0" smtClean="0">
                <a:latin typeface="Constantia"/>
                <a:cs typeface="Constantia"/>
              </a:rPr>
              <a:t>Traditional activities such as welfare, relief or service provision </a:t>
            </a:r>
            <a:endParaRPr sz="2200">
              <a:latin typeface="Constantia"/>
              <a:cs typeface="Constantia"/>
            </a:endParaRPr>
          </a:p>
          <a:p>
            <a:pPr marL="12700">
              <a:lnSpc>
                <a:spcPts val="2685"/>
              </a:lnSpc>
            </a:pPr>
            <a:r>
              <a:rPr sz="2200" dirty="0" smtClean="0">
                <a:latin typeface="Constantia"/>
                <a:cs typeface="Constantia"/>
              </a:rPr>
              <a:t>a</a:t>
            </a:r>
            <a:r>
              <a:rPr sz="2200" spc="-39" dirty="0" smtClean="0">
                <a:latin typeface="Constantia"/>
                <a:cs typeface="Constantia"/>
              </a:rPr>
              <a:t>r</a:t>
            </a:r>
            <a:r>
              <a:rPr sz="2200" spc="-10" dirty="0" smtClean="0">
                <a:latin typeface="Constantia"/>
                <a:cs typeface="Constantia"/>
              </a:rPr>
              <a:t>e</a:t>
            </a:r>
            <a:r>
              <a:rPr sz="2200" spc="-125" dirty="0" smtClean="0">
                <a:latin typeface="Constantia"/>
                <a:cs typeface="Constantia"/>
              </a:rPr>
              <a:t> </a:t>
            </a:r>
            <a:r>
              <a:rPr sz="2200" spc="-50" dirty="0" smtClean="0">
                <a:latin typeface="Constantia"/>
                <a:cs typeface="Constantia"/>
              </a:rPr>
              <a:t>w</a:t>
            </a:r>
            <a:r>
              <a:rPr sz="2200" spc="0" dirty="0" smtClean="0">
                <a:latin typeface="Constantia"/>
                <a:cs typeface="Constantia"/>
              </a:rPr>
              <a:t>el</a:t>
            </a:r>
            <a:r>
              <a:rPr sz="2200" spc="-59" dirty="0" smtClean="0">
                <a:latin typeface="Constantia"/>
                <a:cs typeface="Constantia"/>
              </a:rPr>
              <a:t>c</a:t>
            </a:r>
            <a:r>
              <a:rPr sz="2200" spc="0" dirty="0" smtClean="0">
                <a:latin typeface="Constantia"/>
                <a:cs typeface="Constantia"/>
              </a:rPr>
              <a:t>omed</a:t>
            </a:r>
            <a:r>
              <a:rPr sz="2200" spc="-53" dirty="0" smtClean="0">
                <a:latin typeface="Constantia"/>
                <a:cs typeface="Constantia"/>
              </a:rPr>
              <a:t> </a:t>
            </a:r>
            <a:r>
              <a:rPr sz="2200" spc="0" dirty="0" smtClean="0">
                <a:latin typeface="Constantia"/>
                <a:cs typeface="Constantia"/>
              </a:rPr>
              <a:t>but</a:t>
            </a:r>
            <a:r>
              <a:rPr sz="2200" spc="-92" dirty="0" smtClean="0">
                <a:latin typeface="Constantia"/>
                <a:cs typeface="Constantia"/>
              </a:rPr>
              <a:t> </a:t>
            </a:r>
            <a:r>
              <a:rPr sz="2200" spc="0" dirty="0" smtClean="0">
                <a:latin typeface="Constantia"/>
                <a:cs typeface="Constantia"/>
              </a:rPr>
              <a:t>N</a:t>
            </a:r>
            <a:r>
              <a:rPr sz="2200" spc="-4" dirty="0" smtClean="0">
                <a:latin typeface="Constantia"/>
                <a:cs typeface="Constantia"/>
              </a:rPr>
              <a:t>G</a:t>
            </a:r>
            <a:r>
              <a:rPr sz="2200" spc="0" dirty="0" smtClean="0">
                <a:latin typeface="Constantia"/>
                <a:cs typeface="Constantia"/>
              </a:rPr>
              <a:t>Os</a:t>
            </a:r>
            <a:r>
              <a:rPr sz="2200" spc="-106" dirty="0" smtClean="0">
                <a:latin typeface="Constantia"/>
                <a:cs typeface="Constantia"/>
              </a:rPr>
              <a:t> </a:t>
            </a:r>
            <a:r>
              <a:rPr sz="2200" spc="-50" dirty="0" smtClean="0">
                <a:latin typeface="Constantia"/>
                <a:cs typeface="Constantia"/>
              </a:rPr>
              <a:t>w</a:t>
            </a:r>
            <a:r>
              <a:rPr sz="2200" spc="0" dirty="0" smtClean="0">
                <a:latin typeface="Constantia"/>
                <a:cs typeface="Constantia"/>
              </a:rPr>
              <a:t>o</a:t>
            </a:r>
            <a:r>
              <a:rPr sz="2200" spc="-25" dirty="0" smtClean="0">
                <a:latin typeface="Constantia"/>
                <a:cs typeface="Constantia"/>
              </a:rPr>
              <a:t>r</a:t>
            </a:r>
            <a:r>
              <a:rPr sz="2200" spc="0" dirty="0" smtClean="0">
                <a:latin typeface="Constantia"/>
                <a:cs typeface="Constantia"/>
              </a:rPr>
              <a:t>king</a:t>
            </a:r>
            <a:r>
              <a:rPr sz="2200" spc="-64" dirty="0" smtClean="0">
                <a:latin typeface="Constantia"/>
                <a:cs typeface="Constantia"/>
              </a:rPr>
              <a:t> </a:t>
            </a:r>
            <a:r>
              <a:rPr sz="2200" spc="0" dirty="0" smtClean="0">
                <a:latin typeface="Constantia"/>
                <a:cs typeface="Constantia"/>
              </a:rPr>
              <a:t>at</a:t>
            </a:r>
            <a:r>
              <a:rPr sz="2200" spc="-114" dirty="0" smtClean="0">
                <a:latin typeface="Constantia"/>
                <a:cs typeface="Constantia"/>
              </a:rPr>
              <a:t> </a:t>
            </a:r>
            <a:r>
              <a:rPr sz="2200" spc="0" dirty="0" smtClean="0">
                <a:latin typeface="Constantia"/>
                <a:cs typeface="Constantia"/>
              </a:rPr>
              <a:t>de</a:t>
            </a:r>
            <a:r>
              <a:rPr sz="2200" spc="4" dirty="0" smtClean="0">
                <a:latin typeface="Constantia"/>
                <a:cs typeface="Constantia"/>
              </a:rPr>
              <a:t>m</a:t>
            </a:r>
            <a:r>
              <a:rPr sz="2200" spc="0" dirty="0" smtClean="0">
                <a:latin typeface="Constantia"/>
                <a:cs typeface="Constantia"/>
              </a:rPr>
              <a:t>o</a:t>
            </a:r>
            <a:r>
              <a:rPr sz="2200" spc="-4" dirty="0" smtClean="0">
                <a:latin typeface="Constantia"/>
                <a:cs typeface="Constantia"/>
              </a:rPr>
              <a:t>c</a:t>
            </a:r>
            <a:r>
              <a:rPr sz="2200" spc="-39" dirty="0" smtClean="0">
                <a:latin typeface="Constantia"/>
                <a:cs typeface="Constantia"/>
              </a:rPr>
              <a:t>r</a:t>
            </a:r>
            <a:r>
              <a:rPr sz="2200" spc="0" dirty="0" smtClean="0">
                <a:latin typeface="Constantia"/>
                <a:cs typeface="Constantia"/>
              </a:rPr>
              <a:t>ati</a:t>
            </a:r>
            <a:r>
              <a:rPr sz="2200" spc="4" dirty="0" smtClean="0">
                <a:latin typeface="Constantia"/>
                <a:cs typeface="Constantia"/>
              </a:rPr>
              <a:t>z</a:t>
            </a:r>
            <a:r>
              <a:rPr sz="2200" spc="0" dirty="0" smtClean="0">
                <a:latin typeface="Constantia"/>
                <a:cs typeface="Constantia"/>
              </a:rPr>
              <a:t>ing</a:t>
            </a:r>
            <a:r>
              <a:rPr sz="2200" spc="-96" dirty="0" smtClean="0">
                <a:latin typeface="Constantia"/>
                <a:cs typeface="Constantia"/>
              </a:rPr>
              <a:t> </a:t>
            </a:r>
            <a:r>
              <a:rPr sz="2200" spc="0" dirty="0" smtClean="0">
                <a:latin typeface="Constantia"/>
                <a:cs typeface="Constantia"/>
              </a:rPr>
              <a:t>the</a:t>
            </a:r>
            <a:r>
              <a:rPr sz="2200" spc="-130" dirty="0" smtClean="0">
                <a:latin typeface="Constantia"/>
                <a:cs typeface="Constantia"/>
              </a:rPr>
              <a:t> </a:t>
            </a:r>
            <a:r>
              <a:rPr sz="2200" spc="0" dirty="0" smtClean="0">
                <a:latin typeface="Constantia"/>
                <a:cs typeface="Constantia"/>
              </a:rPr>
              <a:t>sta</a:t>
            </a:r>
            <a:r>
              <a:rPr sz="2200" spc="-29" dirty="0" smtClean="0">
                <a:latin typeface="Constantia"/>
                <a:cs typeface="Constantia"/>
              </a:rPr>
              <a:t>t</a:t>
            </a:r>
            <a:r>
              <a:rPr sz="2200" spc="0" dirty="0" smtClean="0">
                <a:latin typeface="Constantia"/>
                <a:cs typeface="Constantia"/>
              </a:rPr>
              <a:t>e</a:t>
            </a:r>
            <a:r>
              <a:rPr sz="2200" spc="-75" dirty="0" smtClean="0">
                <a:latin typeface="Constantia"/>
                <a:cs typeface="Constantia"/>
              </a:rPr>
              <a:t> </a:t>
            </a:r>
            <a:r>
              <a:rPr sz="2200" spc="0" dirty="0" smtClean="0">
                <a:latin typeface="Constantia"/>
                <a:cs typeface="Constantia"/>
              </a:rPr>
              <a:t>h</a:t>
            </a:r>
            <a:r>
              <a:rPr sz="2200" spc="-50" dirty="0" smtClean="0">
                <a:latin typeface="Constantia"/>
                <a:cs typeface="Constantia"/>
              </a:rPr>
              <a:t>a</a:t>
            </a:r>
            <a:r>
              <a:rPr sz="2200" spc="-54" dirty="0" smtClean="0">
                <a:latin typeface="Constantia"/>
                <a:cs typeface="Constantia"/>
              </a:rPr>
              <a:t>v</a:t>
            </a:r>
            <a:r>
              <a:rPr sz="2200" spc="0" dirty="0" smtClean="0">
                <a:latin typeface="Constantia"/>
                <a:cs typeface="Constantia"/>
              </a:rPr>
              <a:t>e </a:t>
            </a:r>
            <a:endParaRPr sz="2200">
              <a:latin typeface="Constantia"/>
              <a:cs typeface="Constantia"/>
            </a:endParaRPr>
          </a:p>
          <a:p>
            <a:pPr marL="12700">
              <a:lnSpc>
                <a:spcPts val="2685"/>
              </a:lnSpc>
            </a:pPr>
            <a:r>
              <a:rPr sz="2200" spc="-18" dirty="0" smtClean="0">
                <a:latin typeface="Constantia"/>
                <a:cs typeface="Constantia"/>
              </a:rPr>
              <a:t>not been encouraged.</a:t>
            </a:r>
            <a:endParaRPr sz="2200">
              <a:latin typeface="Constantia"/>
              <a:cs typeface="Constantia"/>
            </a:endParaRPr>
          </a:p>
          <a:p>
            <a:pPr marL="12700" marR="644163">
              <a:lnSpc>
                <a:spcPts val="2685"/>
              </a:lnSpc>
            </a:pPr>
            <a:r>
              <a:rPr sz="2200" spc="-24" dirty="0" smtClean="0">
                <a:latin typeface="Constantia"/>
                <a:cs typeface="Constantia"/>
              </a:rPr>
              <a:t>The state’s attitudes toward NGOs have been mixed and </a:t>
            </a:r>
            <a:endParaRPr sz="2200">
              <a:latin typeface="Constantia"/>
              <a:cs typeface="Constantia"/>
            </a:endParaRPr>
          </a:p>
          <a:p>
            <a:pPr marL="12700" marR="644163">
              <a:lnSpc>
                <a:spcPts val="2685"/>
              </a:lnSpc>
            </a:pPr>
            <a:r>
              <a:rPr sz="2200" spc="-19" dirty="0" smtClean="0">
                <a:latin typeface="Constantia"/>
                <a:cs typeface="Constantia"/>
              </a:rPr>
              <a:t>ambiguous. While it appreciates the services that the NGOs </a:t>
            </a:r>
            <a:endParaRPr sz="2200">
              <a:latin typeface="Constantia"/>
              <a:cs typeface="Constantia"/>
            </a:endParaRPr>
          </a:p>
          <a:p>
            <a:pPr marL="12700" marR="644163">
              <a:lnSpc>
                <a:spcPts val="2685"/>
              </a:lnSpc>
            </a:pPr>
            <a:r>
              <a:rPr sz="2200" spc="-26" dirty="0" smtClean="0">
                <a:latin typeface="Constantia"/>
                <a:cs typeface="Constantia"/>
              </a:rPr>
              <a:t>provide, it also perceives them as a competitor for donor </a:t>
            </a:r>
            <a:endParaRPr sz="2200">
              <a:latin typeface="Constantia"/>
              <a:cs typeface="Constantia"/>
            </a:endParaRPr>
          </a:p>
          <a:p>
            <a:pPr marL="12700" marR="644163">
              <a:lnSpc>
                <a:spcPts val="2685"/>
              </a:lnSpc>
            </a:pPr>
            <a:r>
              <a:rPr sz="2200" spc="-7" dirty="0" smtClean="0">
                <a:latin typeface="Constantia"/>
                <a:cs typeface="Constantia"/>
              </a:rPr>
              <a:t>funding, political allegiances and influences.</a:t>
            </a:r>
            <a:endParaRPr sz="2200">
              <a:latin typeface="Constantia"/>
              <a:cs typeface="Constantia"/>
            </a:endParaRPr>
          </a:p>
          <a:p>
            <a:pPr marL="12700" marR="320813" algn="just">
              <a:lnSpc>
                <a:spcPts val="2685"/>
              </a:lnSpc>
            </a:pPr>
            <a:r>
              <a:rPr sz="2200" spc="-21" dirty="0" smtClean="0">
                <a:latin typeface="Constantia"/>
                <a:cs typeface="Constantia"/>
              </a:rPr>
              <a:t>Recent increase in tension due to activities of the new breed of </a:t>
            </a:r>
            <a:endParaRPr sz="2200">
              <a:latin typeface="Constantia"/>
              <a:cs typeface="Constantia"/>
            </a:endParaRPr>
          </a:p>
          <a:p>
            <a:pPr marL="12700" marR="320813" algn="just">
              <a:lnSpc>
                <a:spcPts val="2685"/>
              </a:lnSpc>
            </a:pPr>
            <a:r>
              <a:rPr sz="2200" spc="-19" dirty="0" smtClean="0">
                <a:latin typeface="Constantia"/>
                <a:cs typeface="Constantia"/>
              </a:rPr>
              <a:t>NGOs that appear less interested in delivering services than in </a:t>
            </a:r>
            <a:endParaRPr sz="2200">
              <a:latin typeface="Constantia"/>
              <a:cs typeface="Constantia"/>
            </a:endParaRPr>
          </a:p>
          <a:p>
            <a:pPr marL="12700" marR="320813" algn="just">
              <a:lnSpc>
                <a:spcPts val="2685"/>
              </a:lnSpc>
            </a:pPr>
            <a:r>
              <a:rPr sz="2200" spc="-24" dirty="0" smtClean="0">
                <a:latin typeface="Constantia"/>
                <a:cs typeface="Constantia"/>
              </a:rPr>
              <a:t>lobbying and advocacy.</a:t>
            </a:r>
            <a:endParaRPr sz="2200">
              <a:latin typeface="Constantia"/>
              <a:cs typeface="Constantia"/>
            </a:endParaRPr>
          </a:p>
          <a:p>
            <a:pPr marL="12700" marR="121704">
              <a:lnSpc>
                <a:spcPts val="2685"/>
              </a:lnSpc>
            </a:pPr>
            <a:r>
              <a:rPr sz="2200" spc="-19" dirty="0" smtClean="0">
                <a:latin typeface="Constantia"/>
                <a:cs typeface="Constantia"/>
              </a:rPr>
              <a:t>Many of these NGOs have huge funds and international support </a:t>
            </a:r>
            <a:endParaRPr sz="2200">
              <a:latin typeface="Constantia"/>
              <a:cs typeface="Constantia"/>
            </a:endParaRPr>
          </a:p>
          <a:p>
            <a:pPr marL="12700" marR="121704">
              <a:lnSpc>
                <a:spcPts val="2685"/>
              </a:lnSpc>
            </a:pPr>
            <a:r>
              <a:rPr sz="2200" spc="-23" dirty="0" smtClean="0">
                <a:latin typeface="Constantia"/>
                <a:cs typeface="Constantia"/>
              </a:rPr>
              <a:t>at their command, even though they lack track record.</a:t>
            </a:r>
            <a:endParaRPr sz="2200">
              <a:latin typeface="Constantia"/>
              <a:cs typeface="Constantia"/>
            </a:endParaRPr>
          </a:p>
          <a:p>
            <a:pPr marL="12700" marR="358171">
              <a:lnSpc>
                <a:spcPts val="2685"/>
              </a:lnSpc>
            </a:pPr>
            <a:r>
              <a:rPr sz="2200" spc="-24" dirty="0" smtClean="0">
                <a:latin typeface="Constantia"/>
                <a:cs typeface="Constantia"/>
              </a:rPr>
              <a:t>These are perceived as agents of outsiders with vested agendas </a:t>
            </a:r>
            <a:endParaRPr sz="2200">
              <a:latin typeface="Constantia"/>
              <a:cs typeface="Constantia"/>
            </a:endParaRPr>
          </a:p>
          <a:p>
            <a:pPr marL="12700" marR="358171">
              <a:lnSpc>
                <a:spcPts val="2685"/>
              </a:lnSpc>
            </a:pPr>
            <a:r>
              <a:rPr sz="2200" spc="-15" dirty="0" smtClean="0">
                <a:latin typeface="Constantia"/>
                <a:cs typeface="Constantia"/>
              </a:rPr>
              <a:t>detrimental to the State.</a:t>
            </a:r>
            <a:endParaRPr sz="2200">
              <a:latin typeface="Constantia"/>
              <a:cs typeface="Constant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2829914"/>
            <a:ext cx="212083" cy="290575"/>
          </a:xfrm>
          <a:prstGeom prst="rect">
            <a:avLst/>
          </a:prstGeom>
        </p:spPr>
        <p:txBody>
          <a:bodyPr wrap="square" lIns="0" tIns="12858" rIns="0" bIns="0" rtlCol="0">
            <a:noAutofit/>
          </a:bodyPr>
          <a:lstStyle/>
          <a:p>
            <a:pPr marL="12700">
              <a:lnSpc>
                <a:spcPts val="2025"/>
              </a:lnSpc>
            </a:pPr>
            <a:r>
              <a:rPr sz="2100" spc="125" dirty="0" smtClean="0">
                <a:solidFill>
                  <a:srgbClr val="FDB809"/>
                </a:solidFill>
                <a:latin typeface="Arial Unicode MS"/>
                <a:cs typeface="Arial Unicode MS"/>
              </a:rPr>
              <a:t></a:t>
            </a:r>
            <a:endParaRPr sz="2100">
              <a:latin typeface="Arial Unicode MS"/>
              <a:cs typeface="Arial Unicode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3970120"/>
            <a:ext cx="212083" cy="290575"/>
          </a:xfrm>
          <a:prstGeom prst="rect">
            <a:avLst/>
          </a:prstGeom>
        </p:spPr>
        <p:txBody>
          <a:bodyPr wrap="square" lIns="0" tIns="12858" rIns="0" bIns="0" rtlCol="0">
            <a:noAutofit/>
          </a:bodyPr>
          <a:lstStyle/>
          <a:p>
            <a:pPr marL="12700">
              <a:lnSpc>
                <a:spcPts val="2025"/>
              </a:lnSpc>
            </a:pPr>
            <a:r>
              <a:rPr sz="2100" spc="125" dirty="0" smtClean="0">
                <a:solidFill>
                  <a:srgbClr val="FDB809"/>
                </a:solidFill>
                <a:latin typeface="Arial Unicode MS"/>
                <a:cs typeface="Arial Unicode MS"/>
              </a:rPr>
              <a:t></a:t>
            </a:r>
            <a:endParaRPr sz="2100">
              <a:latin typeface="Arial Unicode MS"/>
              <a:cs typeface="Arial Unicode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4841848"/>
            <a:ext cx="212083" cy="290575"/>
          </a:xfrm>
          <a:prstGeom prst="rect">
            <a:avLst/>
          </a:prstGeom>
        </p:spPr>
        <p:txBody>
          <a:bodyPr wrap="square" lIns="0" tIns="12858" rIns="0" bIns="0" rtlCol="0">
            <a:noAutofit/>
          </a:bodyPr>
          <a:lstStyle/>
          <a:p>
            <a:pPr marL="12700">
              <a:lnSpc>
                <a:spcPts val="2025"/>
              </a:lnSpc>
            </a:pPr>
            <a:r>
              <a:rPr sz="2100" spc="125" dirty="0" smtClean="0">
                <a:solidFill>
                  <a:srgbClr val="FDB809"/>
                </a:solidFill>
                <a:latin typeface="Arial Unicode MS"/>
                <a:cs typeface="Arial Unicode MS"/>
              </a:rPr>
              <a:t></a:t>
            </a:r>
            <a:endParaRPr sz="2100">
              <a:latin typeface="Arial Unicode MS"/>
              <a:cs typeface="Arial Unicode MS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35940" y="5445682"/>
            <a:ext cx="212083" cy="290575"/>
          </a:xfrm>
          <a:prstGeom prst="rect">
            <a:avLst/>
          </a:prstGeom>
        </p:spPr>
        <p:txBody>
          <a:bodyPr wrap="square" lIns="0" tIns="12858" rIns="0" bIns="0" rtlCol="0">
            <a:noAutofit/>
          </a:bodyPr>
          <a:lstStyle/>
          <a:p>
            <a:pPr marL="12700">
              <a:lnSpc>
                <a:spcPts val="2025"/>
              </a:lnSpc>
            </a:pPr>
            <a:r>
              <a:rPr sz="2100" spc="125" dirty="0" smtClean="0">
                <a:solidFill>
                  <a:srgbClr val="FDB809"/>
                </a:solidFill>
                <a:latin typeface="Arial Unicode MS"/>
                <a:cs typeface="Arial Unicode MS"/>
              </a:rPr>
              <a:t></a:t>
            </a:r>
            <a:endParaRPr sz="2100">
              <a:latin typeface="Arial Unicode MS"/>
              <a:cs typeface="Arial Unicode M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144000" cy="102822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400615" y="0"/>
            <a:ext cx="4743384" cy="60006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0"/>
            <a:ext cx="9091760" cy="102146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-1030" y="50926"/>
            <a:ext cx="9146173" cy="90474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444500" y="1190371"/>
            <a:ext cx="8202438" cy="4604214"/>
          </a:xfrm>
          <a:prstGeom prst="rect">
            <a:avLst/>
          </a:prstGeom>
        </p:spPr>
        <p:txBody>
          <a:bodyPr wrap="square" lIns="0" tIns="32416" rIns="0" bIns="0" rtlCol="0">
            <a:noAutofit/>
          </a:bodyPr>
          <a:lstStyle/>
          <a:p>
            <a:pPr marL="12700" marR="47761">
              <a:lnSpc>
                <a:spcPts val="5105"/>
              </a:lnSpc>
            </a:pPr>
            <a:r>
              <a:rPr sz="5000" spc="-16" dirty="0" smtClean="0">
                <a:solidFill>
                  <a:srgbClr val="4E5B6E"/>
                </a:solidFill>
                <a:latin typeface="Calibri"/>
                <a:cs typeface="Calibri"/>
              </a:rPr>
              <a:t>Prospects for NGOs in Pakistan</a:t>
            </a:r>
            <a:endParaRPr sz="5000">
              <a:latin typeface="Calibri"/>
              <a:cs typeface="Calibri"/>
            </a:endParaRPr>
          </a:p>
          <a:p>
            <a:pPr marL="378459" marR="538665" indent="-274319">
              <a:lnSpc>
                <a:spcPts val="3120"/>
              </a:lnSpc>
              <a:spcBef>
                <a:spcPts val="966"/>
              </a:spcBef>
            </a:pPr>
            <a:r>
              <a:rPr sz="2450" spc="-150" dirty="0" smtClean="0">
                <a:solidFill>
                  <a:srgbClr val="FDB809"/>
                </a:solidFill>
                <a:latin typeface="Arial Unicode MS"/>
                <a:cs typeface="Arial Unicode MS"/>
              </a:rPr>
              <a:t> </a:t>
            </a:r>
            <a:r>
              <a:rPr sz="2600" spc="-17" dirty="0" smtClean="0">
                <a:latin typeface="Constantia"/>
                <a:cs typeface="Constantia"/>
              </a:rPr>
              <a:t>The future of NGOs in Pakistan is bright due to the emergence of free media and judiciary.</a:t>
            </a:r>
            <a:endParaRPr sz="2600">
              <a:latin typeface="Constantia"/>
              <a:cs typeface="Constantia"/>
            </a:endParaRPr>
          </a:p>
          <a:p>
            <a:pPr marL="378459" indent="-274319">
              <a:lnSpc>
                <a:spcPts val="3120"/>
              </a:lnSpc>
              <a:spcBef>
                <a:spcPts val="624"/>
              </a:spcBef>
            </a:pPr>
            <a:r>
              <a:rPr sz="2450" spc="-150" dirty="0" smtClean="0">
                <a:solidFill>
                  <a:srgbClr val="FDB809"/>
                </a:solidFill>
                <a:latin typeface="Arial Unicode MS"/>
                <a:cs typeface="Arial Unicode MS"/>
              </a:rPr>
              <a:t> </a:t>
            </a:r>
            <a:r>
              <a:rPr sz="2600" spc="-14" dirty="0" smtClean="0">
                <a:latin typeface="Constantia"/>
                <a:cs typeface="Constantia"/>
              </a:rPr>
              <a:t>Media can be used for mass mobilization and advocacy campaigns.</a:t>
            </a:r>
            <a:endParaRPr sz="2600">
              <a:latin typeface="Constantia"/>
              <a:cs typeface="Constantia"/>
            </a:endParaRPr>
          </a:p>
          <a:p>
            <a:pPr marL="378459" marR="181599" indent="-274319" algn="just">
              <a:lnSpc>
                <a:spcPts val="3120"/>
              </a:lnSpc>
              <a:spcBef>
                <a:spcPts val="625"/>
              </a:spcBef>
            </a:pPr>
            <a:r>
              <a:rPr sz="2450" spc="-150" dirty="0" smtClean="0">
                <a:solidFill>
                  <a:srgbClr val="FDB809"/>
                </a:solidFill>
                <a:latin typeface="Arial Unicode MS"/>
                <a:cs typeface="Arial Unicode MS"/>
              </a:rPr>
              <a:t> </a:t>
            </a:r>
            <a:r>
              <a:rPr sz="2600" spc="-18" dirty="0" smtClean="0">
                <a:latin typeface="Constantia"/>
                <a:cs typeface="Constantia"/>
              </a:rPr>
              <a:t>Free judiciary has also provided a supportive platform for strengthening of democracy where NGOs feel free to work as compared to the military rule.</a:t>
            </a:r>
            <a:endParaRPr sz="2600">
              <a:latin typeface="Constantia"/>
              <a:cs typeface="Constantia"/>
            </a:endParaRPr>
          </a:p>
          <a:p>
            <a:pPr marL="104140" marR="47761">
              <a:lnSpc>
                <a:spcPct val="101725"/>
              </a:lnSpc>
              <a:spcBef>
                <a:spcPts val="437"/>
              </a:spcBef>
            </a:pPr>
            <a:r>
              <a:rPr sz="2450" spc="-150" dirty="0" smtClean="0">
                <a:solidFill>
                  <a:srgbClr val="FDB809"/>
                </a:solidFill>
                <a:latin typeface="Arial Unicode MS"/>
                <a:cs typeface="Arial Unicode MS"/>
              </a:rPr>
              <a:t> </a:t>
            </a:r>
            <a:r>
              <a:rPr sz="2600" spc="-26" dirty="0" smtClean="0">
                <a:latin typeface="Constantia"/>
                <a:cs typeface="Constantia"/>
              </a:rPr>
              <a:t>More role for NGOs is expected due to weak</a:t>
            </a:r>
            <a:endParaRPr sz="2600">
              <a:latin typeface="Constantia"/>
              <a:cs typeface="Constantia"/>
            </a:endParaRPr>
          </a:p>
          <a:p>
            <a:pPr marL="378459" marR="47761">
              <a:lnSpc>
                <a:spcPts val="3125"/>
              </a:lnSpc>
              <a:spcBef>
                <a:spcPts val="156"/>
              </a:spcBef>
            </a:pPr>
            <a:r>
              <a:rPr sz="2600" spc="-24" dirty="0" smtClean="0">
                <a:latin typeface="Constantia"/>
                <a:cs typeface="Constantia"/>
              </a:rPr>
              <a:t>government performance in development sector.</a:t>
            </a:r>
            <a:endParaRPr sz="26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144000" cy="102822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400615" y="0"/>
            <a:ext cx="4743384" cy="60006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0"/>
            <a:ext cx="9091760" cy="102146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-1030" y="50926"/>
            <a:ext cx="9146173" cy="90474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444500" y="569112"/>
            <a:ext cx="7799636" cy="5225472"/>
          </a:xfrm>
          <a:prstGeom prst="rect">
            <a:avLst/>
          </a:prstGeom>
        </p:spPr>
        <p:txBody>
          <a:bodyPr wrap="square" lIns="0" tIns="29210" rIns="0" bIns="0" rtlCol="0">
            <a:noAutofit/>
          </a:bodyPr>
          <a:lstStyle/>
          <a:p>
            <a:pPr marL="12700" marR="47761">
              <a:lnSpc>
                <a:spcPts val="4600"/>
              </a:lnSpc>
            </a:pPr>
            <a:r>
              <a:rPr sz="4500" spc="-9" dirty="0" smtClean="0">
                <a:solidFill>
                  <a:srgbClr val="4E5B6E"/>
                </a:solidFill>
                <a:latin typeface="Calibri"/>
                <a:cs typeface="Calibri"/>
              </a:rPr>
              <a:t>How NGOs can be improved in</a:t>
            </a:r>
            <a:endParaRPr sz="4500">
              <a:latin typeface="Calibri"/>
              <a:cs typeface="Calibri"/>
            </a:endParaRPr>
          </a:p>
          <a:p>
            <a:pPr marL="12700" marR="47761">
              <a:lnSpc>
                <a:spcPts val="5400"/>
              </a:lnSpc>
              <a:spcBef>
                <a:spcPts val="39"/>
              </a:spcBef>
            </a:pPr>
            <a:r>
              <a:rPr sz="4500" spc="-21" dirty="0" smtClean="0">
                <a:solidFill>
                  <a:srgbClr val="4E5B6E"/>
                </a:solidFill>
                <a:latin typeface="Calibri"/>
                <a:cs typeface="Calibri"/>
              </a:rPr>
              <a:t>Pakistan?</a:t>
            </a:r>
            <a:endParaRPr sz="4500">
              <a:latin typeface="Calibri"/>
              <a:cs typeface="Calibri"/>
            </a:endParaRPr>
          </a:p>
          <a:p>
            <a:pPr marL="378459" indent="-274319">
              <a:lnSpc>
                <a:spcPct val="100097"/>
              </a:lnSpc>
              <a:spcBef>
                <a:spcPts val="799"/>
              </a:spcBef>
            </a:pPr>
            <a:r>
              <a:rPr sz="2450" spc="-150" dirty="0" smtClean="0">
                <a:solidFill>
                  <a:srgbClr val="FDB809"/>
                </a:solidFill>
                <a:latin typeface="Arial Unicode MS"/>
                <a:cs typeface="Arial Unicode MS"/>
              </a:rPr>
              <a:t> </a:t>
            </a:r>
            <a:r>
              <a:rPr sz="2600" spc="-13" dirty="0" smtClean="0">
                <a:latin typeface="Constantia"/>
                <a:cs typeface="Constantia"/>
              </a:rPr>
              <a:t>If the biggest problem of registration is solved many problems regarding availing the funding from international donors can be resolved.</a:t>
            </a:r>
            <a:endParaRPr sz="2600">
              <a:latin typeface="Constantia"/>
              <a:cs typeface="Constantia"/>
            </a:endParaRPr>
          </a:p>
          <a:p>
            <a:pPr marL="104140" marR="47761">
              <a:lnSpc>
                <a:spcPct val="101725"/>
              </a:lnSpc>
              <a:spcBef>
                <a:spcPts val="580"/>
              </a:spcBef>
            </a:pPr>
            <a:r>
              <a:rPr sz="2450" spc="-150" dirty="0" smtClean="0">
                <a:solidFill>
                  <a:srgbClr val="FDB809"/>
                </a:solidFill>
                <a:latin typeface="Arial Unicode MS"/>
                <a:cs typeface="Arial Unicode MS"/>
              </a:rPr>
              <a:t> </a:t>
            </a:r>
            <a:r>
              <a:rPr sz="2600" spc="-13" dirty="0" smtClean="0">
                <a:latin typeface="Constantia"/>
                <a:cs typeface="Constantia"/>
              </a:rPr>
              <a:t>The streamlining of work of NGOs is necessary to</a:t>
            </a:r>
            <a:endParaRPr sz="2600">
              <a:latin typeface="Constantia"/>
              <a:cs typeface="Constantia"/>
            </a:endParaRPr>
          </a:p>
          <a:p>
            <a:pPr marL="378459" marR="47761">
              <a:lnSpc>
                <a:spcPts val="3120"/>
              </a:lnSpc>
              <a:spcBef>
                <a:spcPts val="156"/>
              </a:spcBef>
            </a:pPr>
            <a:r>
              <a:rPr sz="2600" spc="-23" dirty="0" smtClean="0">
                <a:latin typeface="Constantia"/>
                <a:cs typeface="Constantia"/>
              </a:rPr>
              <a:t>complement their role as well as of the government.</a:t>
            </a:r>
            <a:endParaRPr sz="2600">
              <a:latin typeface="Constantia"/>
              <a:cs typeface="Constantia"/>
            </a:endParaRPr>
          </a:p>
          <a:p>
            <a:pPr marL="378459" marR="636302" indent="-274319">
              <a:lnSpc>
                <a:spcPts val="3120"/>
              </a:lnSpc>
              <a:spcBef>
                <a:spcPts val="600"/>
              </a:spcBef>
            </a:pPr>
            <a:r>
              <a:rPr sz="2450" spc="-150" dirty="0" smtClean="0">
                <a:solidFill>
                  <a:srgbClr val="FDB809"/>
                </a:solidFill>
                <a:latin typeface="Arial Unicode MS"/>
                <a:cs typeface="Arial Unicode MS"/>
              </a:rPr>
              <a:t> </a:t>
            </a:r>
            <a:r>
              <a:rPr sz="2600" spc="-17" dirty="0" smtClean="0">
                <a:latin typeface="Constantia"/>
                <a:cs typeface="Constantia"/>
              </a:rPr>
              <a:t>Proper regulatory framework is needed to avoid corruption and elite capture of NGOs.</a:t>
            </a:r>
            <a:endParaRPr sz="2600">
              <a:latin typeface="Constantia"/>
              <a:cs typeface="Constantia"/>
            </a:endParaRPr>
          </a:p>
          <a:p>
            <a:pPr marL="104140" marR="47761">
              <a:lnSpc>
                <a:spcPct val="101725"/>
              </a:lnSpc>
              <a:spcBef>
                <a:spcPts val="437"/>
              </a:spcBef>
            </a:pPr>
            <a:r>
              <a:rPr sz="2450" spc="-150" dirty="0" smtClean="0">
                <a:solidFill>
                  <a:srgbClr val="FDB809"/>
                </a:solidFill>
                <a:latin typeface="Arial Unicode MS"/>
                <a:cs typeface="Arial Unicode MS"/>
              </a:rPr>
              <a:t> </a:t>
            </a:r>
            <a:r>
              <a:rPr sz="2600" spc="0" dirty="0" smtClean="0">
                <a:latin typeface="Constantia"/>
                <a:cs typeface="Constantia"/>
              </a:rPr>
              <a:t>NGOs work can be improved through</a:t>
            </a:r>
            <a:endParaRPr sz="2600">
              <a:latin typeface="Constantia"/>
              <a:cs typeface="Constantia"/>
            </a:endParaRPr>
          </a:p>
          <a:p>
            <a:pPr marL="378459" marR="47761">
              <a:lnSpc>
                <a:spcPts val="3125"/>
              </a:lnSpc>
              <a:spcBef>
                <a:spcPts val="156"/>
              </a:spcBef>
            </a:pPr>
            <a:r>
              <a:rPr sz="2600" spc="-14" dirty="0" smtClean="0">
                <a:latin typeface="Constantia"/>
                <a:cs typeface="Constantia"/>
              </a:rPr>
              <a:t>monitoring, accountability and capacity building.</a:t>
            </a:r>
            <a:endParaRPr sz="26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102822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00615" y="0"/>
            <a:ext cx="4743384" cy="60006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9091760" cy="102146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-1030" y="50926"/>
            <a:ext cx="9146173" cy="90474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971800" y="2476500"/>
            <a:ext cx="3267075" cy="107632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995317"/>
            <a:ext cx="7086600" cy="5196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45720" lvl="0">
              <a:lnSpc>
                <a:spcPts val="2500"/>
              </a:lnSpc>
            </a:pPr>
            <a:r>
              <a:rPr lang="en-US" sz="2800" b="1" spc="-4" dirty="0" smtClean="0">
                <a:solidFill>
                  <a:prstClr val="black"/>
                </a:solidFill>
                <a:latin typeface="Constantia"/>
                <a:cs typeface="Constantia"/>
              </a:rPr>
              <a:t>Contents;</a:t>
            </a:r>
          </a:p>
          <a:p>
            <a:pPr marL="527050" marR="45720" lvl="0" indent="-514350" algn="just">
              <a:lnSpc>
                <a:spcPts val="2500"/>
              </a:lnSpc>
              <a:buFont typeface="+mj-lt"/>
              <a:buAutoNum type="romanUcPeriod"/>
            </a:pPr>
            <a:r>
              <a:rPr lang="en-US" sz="2400" spc="-4" dirty="0" smtClean="0">
                <a:solidFill>
                  <a:prstClr val="black"/>
                </a:solidFill>
                <a:latin typeface="Constantia"/>
                <a:cs typeface="Constantia"/>
              </a:rPr>
              <a:t>NGO </a:t>
            </a:r>
            <a:r>
              <a:rPr lang="en-US" sz="2400" spc="-4" dirty="0">
                <a:solidFill>
                  <a:prstClr val="black"/>
                </a:solidFill>
                <a:latin typeface="Constantia"/>
                <a:cs typeface="Constantia"/>
              </a:rPr>
              <a:t>definition and introduction</a:t>
            </a:r>
            <a:endParaRPr lang="en-US" sz="2400" dirty="0">
              <a:solidFill>
                <a:prstClr val="black"/>
              </a:solidFill>
              <a:latin typeface="Constantia"/>
              <a:cs typeface="Constantia"/>
            </a:endParaRPr>
          </a:p>
          <a:p>
            <a:pPr marL="527050" marR="45720" lvl="0" indent="-514350" algn="just">
              <a:lnSpc>
                <a:spcPts val="2885"/>
              </a:lnSpc>
              <a:spcBef>
                <a:spcPts val="19"/>
              </a:spcBef>
              <a:buFont typeface="+mj-lt"/>
              <a:buAutoNum type="romanUcPeriod"/>
            </a:pPr>
            <a:r>
              <a:rPr lang="en-US" sz="2400" spc="-7" dirty="0">
                <a:solidFill>
                  <a:prstClr val="black"/>
                </a:solidFill>
                <a:latin typeface="Constantia"/>
                <a:cs typeface="Constantia"/>
              </a:rPr>
              <a:t>History of NGOs in Pakistan</a:t>
            </a:r>
            <a:endParaRPr lang="en-US" sz="2400" dirty="0">
              <a:solidFill>
                <a:prstClr val="black"/>
              </a:solidFill>
              <a:latin typeface="Constantia"/>
              <a:cs typeface="Constantia"/>
            </a:endParaRPr>
          </a:p>
          <a:p>
            <a:pPr marL="527050" marR="45720" lvl="0" indent="-514350" algn="just">
              <a:lnSpc>
                <a:spcPts val="2880"/>
              </a:lnSpc>
              <a:buFont typeface="+mj-lt"/>
              <a:buAutoNum type="romanUcPeriod"/>
            </a:pPr>
            <a:r>
              <a:rPr lang="en-US" sz="2400" spc="-11" dirty="0">
                <a:solidFill>
                  <a:prstClr val="black"/>
                </a:solidFill>
                <a:latin typeface="Constantia"/>
                <a:cs typeface="Constantia"/>
              </a:rPr>
              <a:t>Laws governing the NGOs in Pakistan</a:t>
            </a:r>
            <a:endParaRPr lang="en-US" sz="2400" dirty="0">
              <a:solidFill>
                <a:prstClr val="black"/>
              </a:solidFill>
              <a:latin typeface="Constantia"/>
              <a:cs typeface="Constantia"/>
            </a:endParaRPr>
          </a:p>
          <a:p>
            <a:pPr marL="527050" lvl="0" indent="-514350" algn="just">
              <a:lnSpc>
                <a:spcPts val="2880"/>
              </a:lnSpc>
              <a:buFont typeface="+mj-lt"/>
              <a:buAutoNum type="romanUcPeriod"/>
            </a:pPr>
            <a:r>
              <a:rPr lang="en-US" sz="2400" spc="-11" dirty="0">
                <a:solidFill>
                  <a:prstClr val="black"/>
                </a:solidFill>
                <a:latin typeface="Constantia"/>
                <a:cs typeface="Constantia"/>
              </a:rPr>
              <a:t>Regulatory framework for NGOs in Pakistan</a:t>
            </a:r>
            <a:endParaRPr lang="en-US" sz="2400" dirty="0">
              <a:solidFill>
                <a:prstClr val="black"/>
              </a:solidFill>
              <a:latin typeface="Constantia"/>
              <a:cs typeface="Constantia"/>
            </a:endParaRPr>
          </a:p>
          <a:p>
            <a:pPr marL="527050" marR="45720" lvl="0" indent="-514350" algn="just">
              <a:lnSpc>
                <a:spcPts val="2880"/>
              </a:lnSpc>
              <a:buFont typeface="+mj-lt"/>
              <a:buAutoNum type="romanUcPeriod"/>
            </a:pPr>
            <a:r>
              <a:rPr lang="en-US" sz="2400" spc="-13" dirty="0">
                <a:solidFill>
                  <a:prstClr val="black"/>
                </a:solidFill>
                <a:latin typeface="Constantia"/>
                <a:cs typeface="Constantia"/>
              </a:rPr>
              <a:t>Types and activities of NGOs in Pakistan</a:t>
            </a:r>
            <a:endParaRPr lang="en-US" sz="2400" dirty="0">
              <a:solidFill>
                <a:prstClr val="black"/>
              </a:solidFill>
              <a:latin typeface="Constantia"/>
              <a:cs typeface="Constantia"/>
            </a:endParaRPr>
          </a:p>
          <a:p>
            <a:pPr marL="527050" marR="45720" lvl="0" indent="-514350" algn="just">
              <a:lnSpc>
                <a:spcPts val="2880"/>
              </a:lnSpc>
              <a:buFont typeface="+mj-lt"/>
              <a:buAutoNum type="romanUcPeriod"/>
            </a:pPr>
            <a:r>
              <a:rPr lang="en-US" sz="2400" spc="-13" dirty="0">
                <a:solidFill>
                  <a:prstClr val="black"/>
                </a:solidFill>
                <a:latin typeface="Constantia"/>
                <a:cs typeface="Constantia"/>
              </a:rPr>
              <a:t>Role of government in NGOs in Pakistan</a:t>
            </a:r>
            <a:endParaRPr lang="en-US" sz="2400" dirty="0">
              <a:solidFill>
                <a:prstClr val="black"/>
              </a:solidFill>
              <a:latin typeface="Constantia"/>
              <a:cs typeface="Constantia"/>
            </a:endParaRPr>
          </a:p>
          <a:p>
            <a:pPr marL="527050" marR="45720" lvl="0" indent="-514350" algn="just">
              <a:lnSpc>
                <a:spcPts val="2880"/>
              </a:lnSpc>
              <a:buFont typeface="+mj-lt"/>
              <a:buAutoNum type="romanUcPeriod"/>
            </a:pPr>
            <a:r>
              <a:rPr lang="en-US" sz="2400" spc="-11" dirty="0">
                <a:solidFill>
                  <a:prstClr val="black"/>
                </a:solidFill>
                <a:latin typeface="Constantia"/>
                <a:cs typeface="Constantia"/>
              </a:rPr>
              <a:t>Role of donor support in NGOs in Pakistan</a:t>
            </a:r>
            <a:endParaRPr lang="en-US" sz="2400" dirty="0">
              <a:solidFill>
                <a:prstClr val="black"/>
              </a:solidFill>
              <a:latin typeface="Constantia"/>
              <a:cs typeface="Constantia"/>
            </a:endParaRPr>
          </a:p>
          <a:p>
            <a:pPr marL="527050" marR="45720" lvl="0" indent="-514350" algn="just">
              <a:lnSpc>
                <a:spcPts val="2880"/>
              </a:lnSpc>
              <a:buFont typeface="+mj-lt"/>
              <a:buAutoNum type="romanUcPeriod"/>
            </a:pPr>
            <a:r>
              <a:rPr lang="en-US" sz="2400" spc="-11" dirty="0">
                <a:solidFill>
                  <a:prstClr val="black"/>
                </a:solidFill>
                <a:latin typeface="Constantia"/>
                <a:cs typeface="Constantia"/>
              </a:rPr>
              <a:t>Impact of NGOs on poverty in Pakistan</a:t>
            </a:r>
            <a:endParaRPr lang="en-US" sz="2400" dirty="0">
              <a:solidFill>
                <a:prstClr val="black"/>
              </a:solidFill>
              <a:latin typeface="Constantia"/>
              <a:cs typeface="Constantia"/>
            </a:endParaRPr>
          </a:p>
          <a:p>
            <a:pPr marL="527050" marR="45720" lvl="0" indent="-514350" algn="just">
              <a:lnSpc>
                <a:spcPts val="2880"/>
              </a:lnSpc>
              <a:buFont typeface="+mj-lt"/>
              <a:buAutoNum type="romanUcPeriod"/>
            </a:pPr>
            <a:r>
              <a:rPr lang="en-US" sz="2400" spc="-6" dirty="0">
                <a:solidFill>
                  <a:prstClr val="black"/>
                </a:solidFill>
                <a:latin typeface="Constantia"/>
                <a:cs typeface="Constantia"/>
              </a:rPr>
              <a:t>Problems of NGOs in Pakistan</a:t>
            </a:r>
            <a:endParaRPr lang="en-US" sz="2400" dirty="0">
              <a:solidFill>
                <a:prstClr val="black"/>
              </a:solidFill>
              <a:latin typeface="Constantia"/>
              <a:cs typeface="Constantia"/>
            </a:endParaRPr>
          </a:p>
          <a:p>
            <a:pPr marL="527050" marR="45720" lvl="0" indent="-514350" algn="just">
              <a:lnSpc>
                <a:spcPts val="2885"/>
              </a:lnSpc>
              <a:buFont typeface="+mj-lt"/>
              <a:buAutoNum type="romanUcPeriod"/>
            </a:pPr>
            <a:r>
              <a:rPr lang="en-US" sz="2400" spc="-10" dirty="0">
                <a:solidFill>
                  <a:prstClr val="black"/>
                </a:solidFill>
                <a:latin typeface="Constantia"/>
                <a:cs typeface="Constantia"/>
              </a:rPr>
              <a:t>Prospects for NGOs in Pakistan</a:t>
            </a:r>
            <a:endParaRPr lang="en-US" sz="2400" dirty="0">
              <a:solidFill>
                <a:prstClr val="black"/>
              </a:solidFill>
              <a:latin typeface="Constantia"/>
              <a:cs typeface="Constantia"/>
            </a:endParaRPr>
          </a:p>
          <a:p>
            <a:pPr marL="527050" marR="45720" lvl="0" indent="-514350" algn="just">
              <a:lnSpc>
                <a:spcPts val="2880"/>
              </a:lnSpc>
              <a:buFont typeface="+mj-lt"/>
              <a:buAutoNum type="romanUcPeriod"/>
            </a:pPr>
            <a:r>
              <a:rPr lang="en-US" sz="2400" spc="-14" dirty="0">
                <a:solidFill>
                  <a:prstClr val="black"/>
                </a:solidFill>
                <a:latin typeface="Constantia"/>
                <a:cs typeface="Constantia"/>
              </a:rPr>
              <a:t>How NGOs can be improved in Pakistan</a:t>
            </a:r>
            <a:r>
              <a:rPr lang="en-US" sz="2400" spc="-14" dirty="0" smtClean="0">
                <a:solidFill>
                  <a:prstClr val="black"/>
                </a:solidFill>
                <a:latin typeface="Constantia"/>
                <a:cs typeface="Constantia"/>
              </a:rPr>
              <a:t>?</a:t>
            </a:r>
          </a:p>
          <a:p>
            <a:pPr marL="527050" marR="45720" lvl="0" indent="-514350" algn="just">
              <a:lnSpc>
                <a:spcPts val="2880"/>
              </a:lnSpc>
              <a:buFont typeface="+mj-lt"/>
              <a:buAutoNum type="romanUcPeriod"/>
            </a:pPr>
            <a:endParaRPr lang="en-US" sz="2400" spc="-14" dirty="0">
              <a:solidFill>
                <a:prstClr val="black"/>
              </a:solidFill>
              <a:latin typeface="Constantia"/>
              <a:cs typeface="Constantia"/>
            </a:endParaRPr>
          </a:p>
          <a:p>
            <a:pPr marL="527050" marR="45720" lvl="0" indent="-514350">
              <a:lnSpc>
                <a:spcPts val="2880"/>
              </a:lnSpc>
              <a:buFont typeface="+mj-lt"/>
              <a:buAutoNum type="romanUcPeriod"/>
            </a:pPr>
            <a:endParaRPr lang="en-US" sz="2400" dirty="0">
              <a:solidFill>
                <a:prstClr val="black"/>
              </a:solidFill>
              <a:latin typeface="Constantia"/>
              <a:cs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1719753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bject 33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0" y="0"/>
            <a:ext cx="9144000" cy="102822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400615" y="0"/>
            <a:ext cx="4743384" cy="60006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0" y="0"/>
            <a:ext cx="9091760" cy="102146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-1030" y="50926"/>
            <a:ext cx="9146173" cy="90474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444500" y="1255140"/>
            <a:ext cx="8213465" cy="1099903"/>
          </a:xfrm>
          <a:prstGeom prst="rect">
            <a:avLst/>
          </a:prstGeom>
        </p:spPr>
        <p:txBody>
          <a:bodyPr wrap="square" lIns="0" tIns="29210" rIns="0" bIns="0" rtlCol="0">
            <a:noAutofit/>
          </a:bodyPr>
          <a:lstStyle/>
          <a:p>
            <a:pPr marL="12700" marR="45720">
              <a:lnSpc>
                <a:spcPts val="4600"/>
              </a:lnSpc>
            </a:pPr>
            <a:r>
              <a:rPr sz="4500" spc="-5" dirty="0" smtClean="0">
                <a:solidFill>
                  <a:srgbClr val="4E5B6E"/>
                </a:solidFill>
                <a:latin typeface="Calibri"/>
                <a:cs typeface="Calibri"/>
              </a:rPr>
              <a:t>NGO definition and introduction</a:t>
            </a:r>
            <a:endParaRPr sz="4500" dirty="0">
              <a:latin typeface="Calibri"/>
              <a:cs typeface="Calibri"/>
            </a:endParaRPr>
          </a:p>
          <a:p>
            <a:pPr marL="378459">
              <a:lnSpc>
                <a:spcPct val="101725"/>
              </a:lnSpc>
              <a:spcBef>
                <a:spcPts val="800"/>
              </a:spcBef>
            </a:pPr>
            <a:r>
              <a:rPr sz="2400" spc="53" dirty="0" smtClean="0">
                <a:latin typeface="Constantia"/>
                <a:cs typeface="Constantia"/>
              </a:rPr>
              <a:t>The World Bank defines NGOs as "private organizations</a:t>
            </a:r>
            <a:endParaRPr sz="2400" dirty="0">
              <a:latin typeface="Constantia"/>
              <a:cs typeface="Constanti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35940" y="2022120"/>
            <a:ext cx="229250" cy="314960"/>
          </a:xfrm>
          <a:prstGeom prst="rect">
            <a:avLst/>
          </a:prstGeom>
        </p:spPr>
        <p:txBody>
          <a:bodyPr wrap="square" lIns="0" tIns="14001" rIns="0" bIns="0" rtlCol="0">
            <a:noAutofit/>
          </a:bodyPr>
          <a:lstStyle/>
          <a:p>
            <a:pPr marL="12700">
              <a:lnSpc>
                <a:spcPts val="2205"/>
              </a:lnSpc>
            </a:pPr>
            <a:r>
              <a:rPr sz="2300" spc="137" dirty="0" smtClean="0">
                <a:solidFill>
                  <a:srgbClr val="FDB809"/>
                </a:solidFill>
                <a:latin typeface="Arial Unicode MS"/>
                <a:cs typeface="Arial Unicode MS"/>
              </a:rPr>
              <a:t></a:t>
            </a:r>
            <a:endParaRPr sz="2300" dirty="0">
              <a:latin typeface="Arial Unicode MS"/>
              <a:cs typeface="Arial Unicode MS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810260" y="2390985"/>
            <a:ext cx="609282" cy="330200"/>
          </a:xfrm>
          <a:prstGeom prst="rect">
            <a:avLst/>
          </a:prstGeom>
        </p:spPr>
        <p:txBody>
          <a:bodyPr wrap="square" lIns="0" tIns="15875" rIns="0" bIns="0" rtlCol="0">
            <a:noAutofit/>
          </a:bodyPr>
          <a:lstStyle/>
          <a:p>
            <a:pPr marL="12700">
              <a:lnSpc>
                <a:spcPts val="2500"/>
              </a:lnSpc>
            </a:pPr>
            <a:r>
              <a:rPr sz="2400" dirty="0" smtClean="0">
                <a:latin typeface="Constantia"/>
                <a:cs typeface="Constantia"/>
              </a:rPr>
              <a:t>that</a:t>
            </a:r>
            <a:endParaRPr sz="2400" dirty="0">
              <a:latin typeface="Constantia"/>
              <a:cs typeface="Constanti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525270" y="2390985"/>
            <a:ext cx="2324817" cy="330200"/>
          </a:xfrm>
          <a:prstGeom prst="rect">
            <a:avLst/>
          </a:prstGeom>
        </p:spPr>
        <p:txBody>
          <a:bodyPr wrap="square" lIns="0" tIns="15875" rIns="0" bIns="0" rtlCol="0">
            <a:noAutofit/>
          </a:bodyPr>
          <a:lstStyle/>
          <a:p>
            <a:pPr marL="12700">
              <a:lnSpc>
                <a:spcPts val="2500"/>
              </a:lnSpc>
            </a:pPr>
            <a:r>
              <a:rPr sz="2400" spc="8" dirty="0" smtClean="0">
                <a:latin typeface="Constantia"/>
                <a:cs typeface="Constantia"/>
              </a:rPr>
              <a:t>pursue  activities</a:t>
            </a:r>
            <a:endParaRPr sz="2400">
              <a:latin typeface="Constantia"/>
              <a:cs typeface="Constanti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954907" y="2390985"/>
            <a:ext cx="335550" cy="330200"/>
          </a:xfrm>
          <a:prstGeom prst="rect">
            <a:avLst/>
          </a:prstGeom>
        </p:spPr>
        <p:txBody>
          <a:bodyPr wrap="square" lIns="0" tIns="15875" rIns="0" bIns="0" rtlCol="0">
            <a:noAutofit/>
          </a:bodyPr>
          <a:lstStyle/>
          <a:p>
            <a:pPr marL="12700">
              <a:lnSpc>
                <a:spcPts val="2500"/>
              </a:lnSpc>
            </a:pPr>
            <a:r>
              <a:rPr sz="2400" spc="-29" dirty="0" smtClean="0">
                <a:latin typeface="Constantia"/>
                <a:cs typeface="Constantia"/>
              </a:rPr>
              <a:t>to</a:t>
            </a:r>
            <a:endParaRPr sz="2400">
              <a:latin typeface="Constantia"/>
              <a:cs typeface="Constanti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398391" y="2390985"/>
            <a:ext cx="934619" cy="330200"/>
          </a:xfrm>
          <a:prstGeom prst="rect">
            <a:avLst/>
          </a:prstGeom>
        </p:spPr>
        <p:txBody>
          <a:bodyPr wrap="square" lIns="0" tIns="15875" rIns="0" bIns="0" rtlCol="0">
            <a:noAutofit/>
          </a:bodyPr>
          <a:lstStyle/>
          <a:p>
            <a:pPr marL="12700">
              <a:lnSpc>
                <a:spcPts val="2500"/>
              </a:lnSpc>
            </a:pPr>
            <a:r>
              <a:rPr sz="2400" spc="-11" dirty="0" smtClean="0">
                <a:latin typeface="Constantia"/>
                <a:cs typeface="Constantia"/>
              </a:rPr>
              <a:t>relieve</a:t>
            </a:r>
            <a:endParaRPr sz="2400">
              <a:latin typeface="Constantia"/>
              <a:cs typeface="Constanti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438013" y="2390985"/>
            <a:ext cx="1308869" cy="330200"/>
          </a:xfrm>
          <a:prstGeom prst="rect">
            <a:avLst/>
          </a:prstGeom>
        </p:spPr>
        <p:txBody>
          <a:bodyPr wrap="square" lIns="0" tIns="15875" rIns="0" bIns="0" rtlCol="0">
            <a:noAutofit/>
          </a:bodyPr>
          <a:lstStyle/>
          <a:p>
            <a:pPr marL="12700">
              <a:lnSpc>
                <a:spcPts val="2500"/>
              </a:lnSpc>
            </a:pPr>
            <a:r>
              <a:rPr sz="2400" spc="-5" dirty="0" smtClean="0">
                <a:latin typeface="Constantia"/>
                <a:cs typeface="Constantia"/>
              </a:rPr>
              <a:t>suffering,</a:t>
            </a:r>
            <a:endParaRPr sz="2400">
              <a:latin typeface="Constantia"/>
              <a:cs typeface="Constanti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858381" y="2390985"/>
            <a:ext cx="1197052" cy="330200"/>
          </a:xfrm>
          <a:prstGeom prst="rect">
            <a:avLst/>
          </a:prstGeom>
        </p:spPr>
        <p:txBody>
          <a:bodyPr wrap="square" lIns="0" tIns="15875" rIns="0" bIns="0" rtlCol="0">
            <a:noAutofit/>
          </a:bodyPr>
          <a:lstStyle/>
          <a:p>
            <a:pPr marL="12700">
              <a:lnSpc>
                <a:spcPts val="2500"/>
              </a:lnSpc>
            </a:pPr>
            <a:r>
              <a:rPr sz="2400" spc="-9" dirty="0" smtClean="0">
                <a:latin typeface="Constantia"/>
                <a:cs typeface="Constantia"/>
              </a:rPr>
              <a:t>promote</a:t>
            </a:r>
            <a:endParaRPr sz="2400">
              <a:latin typeface="Constantia"/>
              <a:cs typeface="Constanti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160258" y="2390985"/>
            <a:ext cx="501382" cy="330200"/>
          </a:xfrm>
          <a:prstGeom prst="rect">
            <a:avLst/>
          </a:prstGeom>
        </p:spPr>
        <p:txBody>
          <a:bodyPr wrap="square" lIns="0" tIns="15875" rIns="0" bIns="0" rtlCol="0">
            <a:noAutofit/>
          </a:bodyPr>
          <a:lstStyle/>
          <a:p>
            <a:pPr marL="12700">
              <a:lnSpc>
                <a:spcPts val="2500"/>
              </a:lnSpc>
            </a:pPr>
            <a:r>
              <a:rPr sz="2400" dirty="0" smtClean="0">
                <a:latin typeface="Constantia"/>
                <a:cs typeface="Constantia"/>
              </a:rPr>
              <a:t>the</a:t>
            </a:r>
            <a:endParaRPr sz="2400">
              <a:latin typeface="Constantia"/>
              <a:cs typeface="Constanti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10260" y="2756745"/>
            <a:ext cx="1198509" cy="330200"/>
          </a:xfrm>
          <a:prstGeom prst="rect">
            <a:avLst/>
          </a:prstGeom>
        </p:spPr>
        <p:txBody>
          <a:bodyPr wrap="square" lIns="0" tIns="15875" rIns="0" bIns="0" rtlCol="0">
            <a:noAutofit/>
          </a:bodyPr>
          <a:lstStyle/>
          <a:p>
            <a:pPr marL="12700">
              <a:lnSpc>
                <a:spcPts val="2500"/>
              </a:lnSpc>
            </a:pPr>
            <a:r>
              <a:rPr sz="2400" spc="-6" dirty="0" smtClean="0">
                <a:latin typeface="Constantia"/>
                <a:cs typeface="Constantia"/>
              </a:rPr>
              <a:t>interests</a:t>
            </a:r>
            <a:endParaRPr sz="2400" dirty="0">
              <a:latin typeface="Constantia"/>
              <a:cs typeface="Constanti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098294" y="2756745"/>
            <a:ext cx="329620" cy="330200"/>
          </a:xfrm>
          <a:prstGeom prst="rect">
            <a:avLst/>
          </a:prstGeom>
        </p:spPr>
        <p:txBody>
          <a:bodyPr wrap="square" lIns="0" tIns="15875" rIns="0" bIns="0" rtlCol="0">
            <a:noAutofit/>
          </a:bodyPr>
          <a:lstStyle/>
          <a:p>
            <a:pPr marL="12700">
              <a:lnSpc>
                <a:spcPts val="2500"/>
              </a:lnSpc>
            </a:pPr>
            <a:r>
              <a:rPr sz="2400" dirty="0" smtClean="0">
                <a:latin typeface="Constantia"/>
                <a:cs typeface="Constantia"/>
              </a:rPr>
              <a:t>of</a:t>
            </a:r>
            <a:endParaRPr sz="2400" dirty="0">
              <a:latin typeface="Constantia"/>
              <a:cs typeface="Constanti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529586" y="2756745"/>
            <a:ext cx="1330586" cy="330200"/>
          </a:xfrm>
          <a:prstGeom prst="rect">
            <a:avLst/>
          </a:prstGeom>
        </p:spPr>
        <p:txBody>
          <a:bodyPr wrap="square" lIns="0" tIns="15875" rIns="0" bIns="0" rtlCol="0">
            <a:noAutofit/>
          </a:bodyPr>
          <a:lstStyle/>
          <a:p>
            <a:pPr marL="12700">
              <a:lnSpc>
                <a:spcPts val="2500"/>
              </a:lnSpc>
            </a:pPr>
            <a:r>
              <a:rPr sz="2400" spc="-14" dirty="0" smtClean="0">
                <a:latin typeface="Constantia"/>
                <a:cs typeface="Constantia"/>
              </a:rPr>
              <a:t>the  poor,</a:t>
            </a:r>
            <a:endParaRPr sz="2400">
              <a:latin typeface="Constantia"/>
              <a:cs typeface="Constanti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954907" y="2756745"/>
            <a:ext cx="1017053" cy="330200"/>
          </a:xfrm>
          <a:prstGeom prst="rect">
            <a:avLst/>
          </a:prstGeom>
        </p:spPr>
        <p:txBody>
          <a:bodyPr wrap="square" lIns="0" tIns="15875" rIns="0" bIns="0" rtlCol="0">
            <a:noAutofit/>
          </a:bodyPr>
          <a:lstStyle/>
          <a:p>
            <a:pPr marL="12700">
              <a:lnSpc>
                <a:spcPts val="2500"/>
              </a:lnSpc>
            </a:pPr>
            <a:r>
              <a:rPr sz="2400" spc="-9" dirty="0" smtClean="0">
                <a:latin typeface="Constantia"/>
                <a:cs typeface="Constantia"/>
              </a:rPr>
              <a:t>protect</a:t>
            </a:r>
            <a:endParaRPr sz="2400">
              <a:latin typeface="Constantia"/>
              <a:cs typeface="Constanti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059807" y="2756745"/>
            <a:ext cx="501382" cy="330200"/>
          </a:xfrm>
          <a:prstGeom prst="rect">
            <a:avLst/>
          </a:prstGeom>
        </p:spPr>
        <p:txBody>
          <a:bodyPr wrap="square" lIns="0" tIns="15875" rIns="0" bIns="0" rtlCol="0">
            <a:noAutofit/>
          </a:bodyPr>
          <a:lstStyle/>
          <a:p>
            <a:pPr marL="12700">
              <a:lnSpc>
                <a:spcPts val="2500"/>
              </a:lnSpc>
            </a:pPr>
            <a:r>
              <a:rPr sz="2400" dirty="0" smtClean="0">
                <a:latin typeface="Constantia"/>
                <a:cs typeface="Constantia"/>
              </a:rPr>
              <a:t>the</a:t>
            </a:r>
            <a:endParaRPr sz="2400">
              <a:latin typeface="Constantia"/>
              <a:cs typeface="Constanti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648325" y="2756745"/>
            <a:ext cx="1849668" cy="330200"/>
          </a:xfrm>
          <a:prstGeom prst="rect">
            <a:avLst/>
          </a:prstGeom>
        </p:spPr>
        <p:txBody>
          <a:bodyPr wrap="square" lIns="0" tIns="15875" rIns="0" bIns="0" rtlCol="0">
            <a:noAutofit/>
          </a:bodyPr>
          <a:lstStyle/>
          <a:p>
            <a:pPr marL="12700">
              <a:lnSpc>
                <a:spcPts val="2500"/>
              </a:lnSpc>
            </a:pPr>
            <a:r>
              <a:rPr sz="2400" spc="-6" dirty="0" smtClean="0">
                <a:latin typeface="Constantia"/>
                <a:cs typeface="Constantia"/>
              </a:rPr>
              <a:t>environment,</a:t>
            </a:r>
            <a:endParaRPr sz="2400">
              <a:latin typeface="Constantia"/>
              <a:cs typeface="Constanti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591806" y="2756745"/>
            <a:ext cx="1068910" cy="330200"/>
          </a:xfrm>
          <a:prstGeom prst="rect">
            <a:avLst/>
          </a:prstGeom>
        </p:spPr>
        <p:txBody>
          <a:bodyPr wrap="square" lIns="0" tIns="15875" rIns="0" bIns="0" rtlCol="0">
            <a:noAutofit/>
          </a:bodyPr>
          <a:lstStyle/>
          <a:p>
            <a:pPr marL="12700">
              <a:lnSpc>
                <a:spcPts val="2500"/>
              </a:lnSpc>
            </a:pPr>
            <a:r>
              <a:rPr sz="2400" spc="-7" dirty="0" smtClean="0">
                <a:latin typeface="Constantia"/>
                <a:cs typeface="Constantia"/>
              </a:rPr>
              <a:t>provide</a:t>
            </a:r>
            <a:endParaRPr sz="2400">
              <a:latin typeface="Constantia"/>
              <a:cs typeface="Constanti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10260" y="3122505"/>
            <a:ext cx="737572" cy="330200"/>
          </a:xfrm>
          <a:prstGeom prst="rect">
            <a:avLst/>
          </a:prstGeom>
        </p:spPr>
        <p:txBody>
          <a:bodyPr wrap="square" lIns="0" tIns="15875" rIns="0" bIns="0" rtlCol="0">
            <a:noAutofit/>
          </a:bodyPr>
          <a:lstStyle/>
          <a:p>
            <a:pPr marL="12700">
              <a:lnSpc>
                <a:spcPts val="2500"/>
              </a:lnSpc>
            </a:pPr>
            <a:r>
              <a:rPr sz="2400" dirty="0" smtClean="0">
                <a:latin typeface="Constantia"/>
                <a:cs typeface="Constantia"/>
              </a:rPr>
              <a:t>basic</a:t>
            </a:r>
            <a:endParaRPr sz="2400">
              <a:latin typeface="Constantia"/>
              <a:cs typeface="Constanti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897126" y="3122505"/>
            <a:ext cx="818777" cy="330200"/>
          </a:xfrm>
          <a:prstGeom prst="rect">
            <a:avLst/>
          </a:prstGeom>
        </p:spPr>
        <p:txBody>
          <a:bodyPr wrap="square" lIns="0" tIns="15875" rIns="0" bIns="0" rtlCol="0">
            <a:noAutofit/>
          </a:bodyPr>
          <a:lstStyle/>
          <a:p>
            <a:pPr marL="12700">
              <a:lnSpc>
                <a:spcPts val="2500"/>
              </a:lnSpc>
            </a:pPr>
            <a:r>
              <a:rPr sz="2400" spc="0" dirty="0" smtClean="0">
                <a:latin typeface="Constantia"/>
                <a:cs typeface="Constantia"/>
              </a:rPr>
              <a:t>social</a:t>
            </a:r>
            <a:endParaRPr sz="2400">
              <a:latin typeface="Constantia"/>
              <a:cs typeface="Constanti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073654" y="3122505"/>
            <a:ext cx="1175977" cy="330200"/>
          </a:xfrm>
          <a:prstGeom prst="rect">
            <a:avLst/>
          </a:prstGeom>
        </p:spPr>
        <p:txBody>
          <a:bodyPr wrap="square" lIns="0" tIns="15875" rIns="0" bIns="0" rtlCol="0">
            <a:noAutofit/>
          </a:bodyPr>
          <a:lstStyle/>
          <a:p>
            <a:pPr marL="12700">
              <a:lnSpc>
                <a:spcPts val="2500"/>
              </a:lnSpc>
            </a:pPr>
            <a:r>
              <a:rPr sz="2400" spc="-2" dirty="0" smtClean="0">
                <a:latin typeface="Constantia"/>
                <a:cs typeface="Constantia"/>
              </a:rPr>
              <a:t>services,</a:t>
            </a:r>
            <a:endParaRPr sz="2400">
              <a:latin typeface="Constantia"/>
              <a:cs typeface="Constanti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607179" y="3122505"/>
            <a:ext cx="352093" cy="330200"/>
          </a:xfrm>
          <a:prstGeom prst="rect">
            <a:avLst/>
          </a:prstGeom>
        </p:spPr>
        <p:txBody>
          <a:bodyPr wrap="square" lIns="0" tIns="15875" rIns="0" bIns="0" rtlCol="0">
            <a:noAutofit/>
          </a:bodyPr>
          <a:lstStyle/>
          <a:p>
            <a:pPr marL="12700">
              <a:lnSpc>
                <a:spcPts val="2500"/>
              </a:lnSpc>
            </a:pPr>
            <a:r>
              <a:rPr sz="2400" dirty="0" smtClean="0">
                <a:latin typeface="Constantia"/>
                <a:cs typeface="Constantia"/>
              </a:rPr>
              <a:t>or</a:t>
            </a:r>
            <a:endParaRPr sz="2400">
              <a:latin typeface="Constantia"/>
              <a:cs typeface="Constanti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306949" y="3122505"/>
            <a:ext cx="1414984" cy="330200"/>
          </a:xfrm>
          <a:prstGeom prst="rect">
            <a:avLst/>
          </a:prstGeom>
        </p:spPr>
        <p:txBody>
          <a:bodyPr wrap="square" lIns="0" tIns="15875" rIns="0" bIns="0" rtlCol="0">
            <a:noAutofit/>
          </a:bodyPr>
          <a:lstStyle/>
          <a:p>
            <a:pPr marL="12700">
              <a:lnSpc>
                <a:spcPts val="2500"/>
              </a:lnSpc>
            </a:pPr>
            <a:r>
              <a:rPr sz="2400" spc="-4" dirty="0" smtClean="0">
                <a:latin typeface="Constantia"/>
                <a:cs typeface="Constantia"/>
              </a:rPr>
              <a:t>undertake</a:t>
            </a:r>
            <a:endParaRPr sz="2400">
              <a:latin typeface="Constantia"/>
              <a:cs typeface="Constanti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071741" y="3122505"/>
            <a:ext cx="1589159" cy="330200"/>
          </a:xfrm>
          <a:prstGeom prst="rect">
            <a:avLst/>
          </a:prstGeom>
        </p:spPr>
        <p:txBody>
          <a:bodyPr wrap="square" lIns="0" tIns="15875" rIns="0" bIns="0" rtlCol="0">
            <a:noAutofit/>
          </a:bodyPr>
          <a:lstStyle/>
          <a:p>
            <a:pPr marL="12700">
              <a:lnSpc>
                <a:spcPts val="2500"/>
              </a:lnSpc>
            </a:pPr>
            <a:r>
              <a:rPr sz="2400" spc="-5" dirty="0" smtClean="0">
                <a:latin typeface="Constantia"/>
                <a:cs typeface="Constantia"/>
              </a:rPr>
              <a:t>community</a:t>
            </a:r>
            <a:endParaRPr sz="2400">
              <a:latin typeface="Constantia"/>
              <a:cs typeface="Constant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10260" y="3488265"/>
            <a:ext cx="3678603" cy="769441"/>
          </a:xfrm>
          <a:prstGeom prst="rect">
            <a:avLst/>
          </a:prstGeom>
        </p:spPr>
        <p:txBody>
          <a:bodyPr wrap="square" lIns="0" tIns="15875" rIns="0" bIns="0" rtlCol="0">
            <a:noAutofit/>
          </a:bodyPr>
          <a:lstStyle/>
          <a:p>
            <a:pPr marL="12700">
              <a:lnSpc>
                <a:spcPts val="2500"/>
              </a:lnSpc>
            </a:pPr>
            <a:r>
              <a:rPr sz="2400" spc="-3" dirty="0" smtClean="0">
                <a:latin typeface="Constantia"/>
                <a:cs typeface="Constantia"/>
              </a:rPr>
              <a:t>development" (Operational</a:t>
            </a:r>
            <a:endParaRPr sz="2400" dirty="0">
              <a:latin typeface="Constantia"/>
              <a:cs typeface="Constantia"/>
            </a:endParaRPr>
          </a:p>
          <a:p>
            <a:pPr marL="12700" marR="20973">
              <a:lnSpc>
                <a:spcPct val="101725"/>
              </a:lnSpc>
              <a:spcBef>
                <a:spcPts val="403"/>
              </a:spcBef>
            </a:pPr>
            <a:r>
              <a:rPr sz="2400" spc="94" dirty="0" smtClean="0">
                <a:latin typeface="Constantia"/>
                <a:cs typeface="Constantia"/>
              </a:rPr>
              <a:t>Many NGOs are active in</a:t>
            </a:r>
            <a:endParaRPr sz="2400" dirty="0">
              <a:latin typeface="Constantia"/>
              <a:cs typeface="Constant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92879" y="3488265"/>
            <a:ext cx="4161032" cy="769441"/>
          </a:xfrm>
          <a:prstGeom prst="rect">
            <a:avLst/>
          </a:prstGeom>
        </p:spPr>
        <p:txBody>
          <a:bodyPr wrap="square" lIns="0" tIns="15875" rIns="0" bIns="0" rtlCol="0">
            <a:noAutofit/>
          </a:bodyPr>
          <a:lstStyle/>
          <a:p>
            <a:pPr marL="12700" marR="45765">
              <a:lnSpc>
                <a:spcPts val="2500"/>
              </a:lnSpc>
            </a:pPr>
            <a:r>
              <a:rPr sz="2400" spc="-11" dirty="0" smtClean="0">
                <a:latin typeface="Constantia"/>
                <a:cs typeface="Constantia"/>
              </a:rPr>
              <a:t>Directive 14.70)</a:t>
            </a:r>
            <a:endParaRPr sz="2400">
              <a:latin typeface="Constantia"/>
              <a:cs typeface="Constantia"/>
            </a:endParaRPr>
          </a:p>
          <a:p>
            <a:pPr marL="67563">
              <a:lnSpc>
                <a:spcPct val="101725"/>
              </a:lnSpc>
              <a:spcBef>
                <a:spcPts val="403"/>
              </a:spcBef>
            </a:pPr>
            <a:r>
              <a:rPr sz="2400" spc="17" dirty="0" smtClean="0">
                <a:latin typeface="Constantia"/>
                <a:cs typeface="Constantia"/>
              </a:rPr>
              <a:t>the traditional  social  sectors:</a:t>
            </a:r>
            <a:endParaRPr sz="2400">
              <a:latin typeface="Constantia"/>
              <a:cs typeface="Constant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5940" y="3924464"/>
            <a:ext cx="229464" cy="315264"/>
          </a:xfrm>
          <a:prstGeom prst="rect">
            <a:avLst/>
          </a:prstGeom>
        </p:spPr>
        <p:txBody>
          <a:bodyPr wrap="square" lIns="0" tIns="14001" rIns="0" bIns="0" rtlCol="0">
            <a:noAutofit/>
          </a:bodyPr>
          <a:lstStyle/>
          <a:p>
            <a:pPr marL="12700">
              <a:lnSpc>
                <a:spcPts val="2205"/>
              </a:lnSpc>
            </a:pPr>
            <a:r>
              <a:rPr sz="2300" spc="137" dirty="0" smtClean="0">
                <a:solidFill>
                  <a:srgbClr val="FDB809"/>
                </a:solidFill>
                <a:latin typeface="Arial Unicode MS"/>
                <a:cs typeface="Arial Unicode MS"/>
              </a:rPr>
              <a:t></a:t>
            </a:r>
            <a:endParaRPr sz="2300">
              <a:latin typeface="Arial Unicode MS"/>
              <a:cs typeface="Arial Unicode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10260" y="4293191"/>
            <a:ext cx="1500767" cy="330200"/>
          </a:xfrm>
          <a:prstGeom prst="rect">
            <a:avLst/>
          </a:prstGeom>
        </p:spPr>
        <p:txBody>
          <a:bodyPr wrap="square" lIns="0" tIns="15875" rIns="0" bIns="0" rtlCol="0">
            <a:noAutofit/>
          </a:bodyPr>
          <a:lstStyle/>
          <a:p>
            <a:pPr marL="12700">
              <a:lnSpc>
                <a:spcPts val="2500"/>
              </a:lnSpc>
            </a:pPr>
            <a:r>
              <a:rPr sz="2400" spc="-7" dirty="0" smtClean="0">
                <a:latin typeface="Constantia"/>
                <a:cs typeface="Constantia"/>
              </a:rPr>
              <a:t>emergency</a:t>
            </a:r>
            <a:endParaRPr sz="2400">
              <a:latin typeface="Constantia"/>
              <a:cs typeface="Constant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29458" y="4293191"/>
            <a:ext cx="1174453" cy="330200"/>
          </a:xfrm>
          <a:prstGeom prst="rect">
            <a:avLst/>
          </a:prstGeom>
        </p:spPr>
        <p:txBody>
          <a:bodyPr wrap="square" lIns="0" tIns="15875" rIns="0" bIns="0" rtlCol="0">
            <a:noAutofit/>
          </a:bodyPr>
          <a:lstStyle/>
          <a:p>
            <a:pPr marL="12700">
              <a:lnSpc>
                <a:spcPts val="2500"/>
              </a:lnSpc>
            </a:pPr>
            <a:r>
              <a:rPr sz="2400" spc="-1" dirty="0" smtClean="0">
                <a:latin typeface="Constantia"/>
                <a:cs typeface="Constantia"/>
              </a:rPr>
              <a:t>support,</a:t>
            </a:r>
            <a:endParaRPr sz="2400">
              <a:latin typeface="Constantia"/>
              <a:cs typeface="Constant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928743" y="4293191"/>
            <a:ext cx="1947658" cy="330200"/>
          </a:xfrm>
          <a:prstGeom prst="rect">
            <a:avLst/>
          </a:prstGeom>
        </p:spPr>
        <p:txBody>
          <a:bodyPr wrap="square" lIns="0" tIns="15875" rIns="0" bIns="0" rtlCol="0">
            <a:noAutofit/>
          </a:bodyPr>
          <a:lstStyle/>
          <a:p>
            <a:pPr marL="12700">
              <a:lnSpc>
                <a:spcPts val="2500"/>
              </a:lnSpc>
            </a:pPr>
            <a:r>
              <a:rPr sz="2400" spc="-2" dirty="0" smtClean="0">
                <a:latin typeface="Constantia"/>
                <a:cs typeface="Constantia"/>
              </a:rPr>
              <a:t>rehabilitation,</a:t>
            </a:r>
            <a:endParaRPr sz="2400">
              <a:latin typeface="Constantia"/>
              <a:cs typeface="Constant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00950" y="4293191"/>
            <a:ext cx="1058807" cy="330200"/>
          </a:xfrm>
          <a:prstGeom prst="rect">
            <a:avLst/>
          </a:prstGeom>
        </p:spPr>
        <p:txBody>
          <a:bodyPr wrap="square" lIns="0" tIns="15875" rIns="0" bIns="0" rtlCol="0">
            <a:noAutofit/>
          </a:bodyPr>
          <a:lstStyle/>
          <a:p>
            <a:pPr marL="12700">
              <a:lnSpc>
                <a:spcPts val="2500"/>
              </a:lnSpc>
            </a:pPr>
            <a:r>
              <a:rPr sz="2400" spc="-13" dirty="0" smtClean="0">
                <a:latin typeface="Constantia"/>
                <a:cs typeface="Constantia"/>
              </a:rPr>
              <a:t>poverty</a:t>
            </a:r>
            <a:endParaRPr sz="2400">
              <a:latin typeface="Constantia"/>
              <a:cs typeface="Constant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10260" y="4658951"/>
            <a:ext cx="7860705" cy="1500962"/>
          </a:xfrm>
          <a:prstGeom prst="rect">
            <a:avLst/>
          </a:prstGeom>
        </p:spPr>
        <p:txBody>
          <a:bodyPr wrap="square" lIns="0" tIns="15875" rIns="0" bIns="0" rtlCol="0">
            <a:noAutofit/>
          </a:bodyPr>
          <a:lstStyle/>
          <a:p>
            <a:pPr marL="12700" marR="16398">
              <a:lnSpc>
                <a:spcPts val="2500"/>
              </a:lnSpc>
            </a:pPr>
            <a:r>
              <a:rPr sz="2400" spc="16" dirty="0" smtClean="0">
                <a:latin typeface="Constantia"/>
                <a:cs typeface="Constantia"/>
              </a:rPr>
              <a:t>reduction, maternal and child health, family planning and</a:t>
            </a:r>
            <a:endParaRPr sz="2400">
              <a:latin typeface="Constantia"/>
              <a:cs typeface="Constantia"/>
            </a:endParaRPr>
          </a:p>
          <a:p>
            <a:pPr marL="12700" marR="55810">
              <a:lnSpc>
                <a:spcPts val="2880"/>
              </a:lnSpc>
              <a:spcBef>
                <a:spcPts val="19"/>
              </a:spcBef>
            </a:pPr>
            <a:r>
              <a:rPr sz="2400" dirty="0" smtClean="0">
                <a:latin typeface="Constantia"/>
                <a:cs typeface="Constantia"/>
              </a:rPr>
              <a:t>education.</a:t>
            </a:r>
            <a:endParaRPr sz="2400">
              <a:latin typeface="Constantia"/>
              <a:cs typeface="Constantia"/>
            </a:endParaRPr>
          </a:p>
          <a:p>
            <a:pPr marL="12700">
              <a:lnSpc>
                <a:spcPct val="101725"/>
              </a:lnSpc>
              <a:spcBef>
                <a:spcPts val="384"/>
              </a:spcBef>
            </a:pPr>
            <a:r>
              <a:rPr sz="2400" spc="2" dirty="0" smtClean="0">
                <a:latin typeface="Constantia"/>
                <a:cs typeface="Constantia"/>
              </a:rPr>
              <a:t>Most of the NGOs in Pakistan are unregistered, small scale</a:t>
            </a:r>
            <a:endParaRPr sz="2400">
              <a:latin typeface="Constantia"/>
              <a:cs typeface="Constantia"/>
            </a:endParaRPr>
          </a:p>
          <a:p>
            <a:pPr marL="12700" marR="55810">
              <a:lnSpc>
                <a:spcPts val="2880"/>
              </a:lnSpc>
              <a:spcBef>
                <a:spcPts val="144"/>
              </a:spcBef>
            </a:pPr>
            <a:r>
              <a:rPr sz="2400" spc="-15" dirty="0" smtClean="0">
                <a:latin typeface="Constantia"/>
                <a:cs typeface="Constantia"/>
              </a:rPr>
              <a:t>and their funding source is philanthropy.</a:t>
            </a:r>
            <a:endParaRPr sz="2400">
              <a:latin typeface="Constantia"/>
              <a:cs typeface="Constanti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35940" y="5460986"/>
            <a:ext cx="229464" cy="315264"/>
          </a:xfrm>
          <a:prstGeom prst="rect">
            <a:avLst/>
          </a:prstGeom>
        </p:spPr>
        <p:txBody>
          <a:bodyPr wrap="square" lIns="0" tIns="14001" rIns="0" bIns="0" rtlCol="0">
            <a:noAutofit/>
          </a:bodyPr>
          <a:lstStyle/>
          <a:p>
            <a:pPr marL="12700">
              <a:lnSpc>
                <a:spcPts val="2205"/>
              </a:lnSpc>
            </a:pPr>
            <a:r>
              <a:rPr sz="2300" spc="137" dirty="0" smtClean="0">
                <a:solidFill>
                  <a:srgbClr val="FDB809"/>
                </a:solidFill>
                <a:latin typeface="Arial Unicode MS"/>
                <a:cs typeface="Arial Unicode MS"/>
              </a:rPr>
              <a:t></a:t>
            </a:r>
            <a:endParaRPr sz="2300">
              <a:latin typeface="Arial Unicode MS"/>
              <a:cs typeface="Arial Unicode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0"/>
            <a:ext cx="9144000" cy="102822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400615" y="0"/>
            <a:ext cx="4743384" cy="60006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0"/>
            <a:ext cx="9091760" cy="102146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030" y="50926"/>
            <a:ext cx="9146173" cy="90474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44500" y="1190371"/>
            <a:ext cx="7149695" cy="660907"/>
          </a:xfrm>
          <a:prstGeom prst="rect">
            <a:avLst/>
          </a:prstGeom>
        </p:spPr>
        <p:txBody>
          <a:bodyPr wrap="square" lIns="0" tIns="32416" rIns="0" bIns="0" rtlCol="0">
            <a:noAutofit/>
          </a:bodyPr>
          <a:lstStyle/>
          <a:p>
            <a:pPr marL="12700">
              <a:lnSpc>
                <a:spcPts val="5105"/>
              </a:lnSpc>
            </a:pPr>
            <a:r>
              <a:rPr sz="5000" spc="-14" dirty="0" smtClean="0">
                <a:solidFill>
                  <a:srgbClr val="4E5B6E"/>
                </a:solidFill>
                <a:latin typeface="Calibri"/>
                <a:cs typeface="Calibri"/>
              </a:rPr>
              <a:t>History of NGOs in Pakistan</a:t>
            </a:r>
            <a:endParaRPr sz="5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5940" y="1959022"/>
            <a:ext cx="194917" cy="266192"/>
          </a:xfrm>
          <a:prstGeom prst="rect">
            <a:avLst/>
          </a:prstGeom>
        </p:spPr>
        <p:txBody>
          <a:bodyPr wrap="square" lIns="0" tIns="11779" rIns="0" bIns="0" rtlCol="0">
            <a:noAutofit/>
          </a:bodyPr>
          <a:lstStyle/>
          <a:p>
            <a:pPr marL="12700">
              <a:lnSpc>
                <a:spcPts val="1855"/>
              </a:lnSpc>
            </a:pPr>
            <a:r>
              <a:rPr sz="1900" spc="94" dirty="0" smtClean="0">
                <a:solidFill>
                  <a:srgbClr val="FDB809"/>
                </a:solidFill>
                <a:latin typeface="Arial Unicode MS"/>
                <a:cs typeface="Arial Unicode MS"/>
              </a:rPr>
              <a:t></a:t>
            </a:r>
            <a:endParaRPr sz="1900">
              <a:latin typeface="Arial Unicode MS"/>
              <a:cs typeface="Arial Unicode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10260" y="1960504"/>
            <a:ext cx="7838750" cy="4243273"/>
          </a:xfrm>
          <a:prstGeom prst="rect">
            <a:avLst/>
          </a:prstGeom>
        </p:spPr>
        <p:txBody>
          <a:bodyPr wrap="square" lIns="0" tIns="13081" rIns="0" bIns="0" rtlCol="0">
            <a:noAutofit/>
          </a:bodyPr>
          <a:lstStyle/>
          <a:p>
            <a:pPr marL="12700" marR="2381" algn="just">
              <a:lnSpc>
                <a:spcPts val="2060"/>
              </a:lnSpc>
            </a:pPr>
            <a:r>
              <a:rPr sz="2000" spc="63" dirty="0" smtClean="0">
                <a:latin typeface="Constantia"/>
                <a:cs typeface="Constantia"/>
              </a:rPr>
              <a:t>The origin of  NGOs in Pakistan goes back to partition 1947, when</a:t>
            </a:r>
            <a:endParaRPr sz="2000" dirty="0">
              <a:latin typeface="Constantia"/>
              <a:cs typeface="Constantia"/>
            </a:endParaRPr>
          </a:p>
          <a:p>
            <a:pPr marL="12700" marR="1291606" algn="just">
              <a:lnSpc>
                <a:spcPts val="1964"/>
              </a:lnSpc>
            </a:pPr>
            <a:r>
              <a:rPr sz="2000" spc="-14" dirty="0" smtClean="0">
                <a:latin typeface="Constantia"/>
                <a:cs typeface="Constantia"/>
              </a:rPr>
              <a:t>British India was divided into two states India and Pakistan.</a:t>
            </a:r>
            <a:endParaRPr sz="2000" dirty="0">
              <a:latin typeface="Constantia"/>
              <a:cs typeface="Constantia"/>
            </a:endParaRPr>
          </a:p>
          <a:p>
            <a:pPr marL="12700" algn="just">
              <a:lnSpc>
                <a:spcPts val="2441"/>
              </a:lnSpc>
              <a:spcBef>
                <a:spcPts val="276"/>
              </a:spcBef>
            </a:pPr>
            <a:r>
              <a:rPr sz="2000" spc="-1" dirty="0" smtClean="0">
                <a:latin typeface="Constantia"/>
                <a:cs typeface="Constantia"/>
              </a:rPr>
              <a:t>Many voluntary organizations (though not referred as NGOs at that </a:t>
            </a:r>
            <a:endParaRPr sz="2000" dirty="0">
              <a:latin typeface="Constantia"/>
              <a:cs typeface="Constantia"/>
            </a:endParaRPr>
          </a:p>
          <a:p>
            <a:pPr marL="12700" algn="just">
              <a:lnSpc>
                <a:spcPts val="2441"/>
              </a:lnSpc>
            </a:pPr>
            <a:r>
              <a:rPr sz="2000" dirty="0" smtClean="0">
                <a:latin typeface="Constantia"/>
                <a:cs typeface="Constantia"/>
              </a:rPr>
              <a:t>time)</a:t>
            </a:r>
            <a:r>
              <a:rPr sz="2000" spc="370" dirty="0" smtClean="0">
                <a:latin typeface="Constantia"/>
                <a:cs typeface="Constantia"/>
              </a:rPr>
              <a:t> </a:t>
            </a:r>
            <a:r>
              <a:rPr sz="2000" spc="-50" dirty="0" smtClean="0">
                <a:latin typeface="Constantia"/>
                <a:cs typeface="Constantia"/>
              </a:rPr>
              <a:t>w</a:t>
            </a:r>
            <a:r>
              <a:rPr sz="2000" spc="0" dirty="0" smtClean="0">
                <a:latin typeface="Constantia"/>
                <a:cs typeface="Constantia"/>
              </a:rPr>
              <a:t>e</a:t>
            </a:r>
            <a:r>
              <a:rPr sz="2000" spc="-25" dirty="0" smtClean="0">
                <a:latin typeface="Constantia"/>
                <a:cs typeface="Constantia"/>
              </a:rPr>
              <a:t>r</a:t>
            </a:r>
            <a:r>
              <a:rPr sz="2000" spc="0" dirty="0" smtClean="0">
                <a:latin typeface="Constantia"/>
                <a:cs typeface="Constantia"/>
              </a:rPr>
              <a:t>e</a:t>
            </a:r>
            <a:r>
              <a:rPr sz="2000" spc="330" dirty="0" smtClean="0">
                <a:latin typeface="Constantia"/>
                <a:cs typeface="Constantia"/>
              </a:rPr>
              <a:t> </a:t>
            </a:r>
            <a:r>
              <a:rPr sz="2000" spc="-19" dirty="0" smtClean="0">
                <a:latin typeface="Constantia"/>
                <a:cs typeface="Constantia"/>
              </a:rPr>
              <a:t>f</a:t>
            </a:r>
            <a:r>
              <a:rPr sz="2000" spc="-14" dirty="0" smtClean="0">
                <a:latin typeface="Constantia"/>
                <a:cs typeface="Constantia"/>
              </a:rPr>
              <a:t>o</a:t>
            </a:r>
            <a:r>
              <a:rPr sz="2000" spc="0" dirty="0" smtClean="0">
                <a:latin typeface="Constantia"/>
                <a:cs typeface="Constantia"/>
              </a:rPr>
              <a:t>rmed</a:t>
            </a:r>
            <a:r>
              <a:rPr sz="2000" spc="370" dirty="0" smtClean="0">
                <a:latin typeface="Constantia"/>
                <a:cs typeface="Constantia"/>
              </a:rPr>
              <a:t> </a:t>
            </a:r>
            <a:r>
              <a:rPr sz="2000" spc="-25" dirty="0" smtClean="0">
                <a:latin typeface="Constantia"/>
                <a:cs typeface="Constantia"/>
              </a:rPr>
              <a:t>t</a:t>
            </a:r>
            <a:r>
              <a:rPr sz="2000" spc="0" dirty="0" smtClean="0">
                <a:latin typeface="Constantia"/>
                <a:cs typeface="Constantia"/>
              </a:rPr>
              <a:t>o</a:t>
            </a:r>
            <a:r>
              <a:rPr sz="2000" spc="330" dirty="0" smtClean="0">
                <a:latin typeface="Constantia"/>
                <a:cs typeface="Constantia"/>
              </a:rPr>
              <a:t> </a:t>
            </a:r>
            <a:r>
              <a:rPr sz="2000" spc="-14" dirty="0" smtClean="0">
                <a:latin typeface="Constantia"/>
                <a:cs typeface="Constantia"/>
              </a:rPr>
              <a:t>p</a:t>
            </a:r>
            <a:r>
              <a:rPr sz="2000" spc="-25" dirty="0" smtClean="0">
                <a:latin typeface="Constantia"/>
                <a:cs typeface="Constantia"/>
              </a:rPr>
              <a:t>r</a:t>
            </a:r>
            <a:r>
              <a:rPr sz="2000" spc="-39" dirty="0" smtClean="0">
                <a:latin typeface="Constantia"/>
                <a:cs typeface="Constantia"/>
              </a:rPr>
              <a:t>o</a:t>
            </a:r>
            <a:r>
              <a:rPr sz="2000" spc="-9" dirty="0" smtClean="0">
                <a:latin typeface="Constantia"/>
                <a:cs typeface="Constantia"/>
              </a:rPr>
              <a:t>v</a:t>
            </a:r>
            <a:r>
              <a:rPr sz="2000" spc="0" dirty="0" smtClean="0">
                <a:latin typeface="Constantia"/>
                <a:cs typeface="Constantia"/>
              </a:rPr>
              <a:t>ide</a:t>
            </a:r>
            <a:r>
              <a:rPr sz="2000" spc="330" dirty="0" smtClean="0">
                <a:latin typeface="Constantia"/>
                <a:cs typeface="Constantia"/>
              </a:rPr>
              <a:t> </a:t>
            </a:r>
            <a:r>
              <a:rPr sz="2000" spc="0" dirty="0" smtClean="0">
                <a:latin typeface="Constantia"/>
                <a:cs typeface="Constantia"/>
              </a:rPr>
              <a:t>human</a:t>
            </a:r>
            <a:r>
              <a:rPr sz="2000" spc="-14" dirty="0" smtClean="0">
                <a:latin typeface="Constantia"/>
                <a:cs typeface="Constantia"/>
              </a:rPr>
              <a:t>i</a:t>
            </a:r>
            <a:r>
              <a:rPr sz="2000" spc="0" dirty="0" smtClean="0">
                <a:latin typeface="Constantia"/>
                <a:cs typeface="Constantia"/>
              </a:rPr>
              <a:t>tarian</a:t>
            </a:r>
            <a:r>
              <a:rPr sz="2000" spc="345" dirty="0" smtClean="0">
                <a:latin typeface="Constantia"/>
                <a:cs typeface="Constantia"/>
              </a:rPr>
              <a:t> </a:t>
            </a:r>
            <a:r>
              <a:rPr sz="2000" spc="0" dirty="0" smtClean="0">
                <a:latin typeface="Constantia"/>
                <a:cs typeface="Constantia"/>
              </a:rPr>
              <a:t>aid</a:t>
            </a:r>
            <a:r>
              <a:rPr sz="2000" spc="360" dirty="0" smtClean="0">
                <a:latin typeface="Constantia"/>
                <a:cs typeface="Constantia"/>
              </a:rPr>
              <a:t> </a:t>
            </a:r>
            <a:r>
              <a:rPr sz="2000" spc="-34" dirty="0" smtClean="0">
                <a:latin typeface="Constantia"/>
                <a:cs typeface="Constantia"/>
              </a:rPr>
              <a:t>t</a:t>
            </a:r>
            <a:r>
              <a:rPr sz="2000" spc="0" dirty="0" smtClean="0">
                <a:latin typeface="Constantia"/>
                <a:cs typeface="Constantia"/>
              </a:rPr>
              <a:t>o</a:t>
            </a:r>
            <a:r>
              <a:rPr sz="2000" spc="315" dirty="0" smtClean="0">
                <a:latin typeface="Constantia"/>
                <a:cs typeface="Constantia"/>
              </a:rPr>
              <a:t> </a:t>
            </a:r>
            <a:r>
              <a:rPr sz="2000" spc="-25" dirty="0" smtClean="0">
                <a:latin typeface="Constantia"/>
                <a:cs typeface="Constantia"/>
              </a:rPr>
              <a:t>r</a:t>
            </a:r>
            <a:r>
              <a:rPr sz="2000" spc="0" dirty="0" smtClean="0">
                <a:latin typeface="Constantia"/>
                <a:cs typeface="Constantia"/>
              </a:rPr>
              <a:t>efu</a:t>
            </a:r>
            <a:r>
              <a:rPr sz="2000" spc="-44" dirty="0" smtClean="0">
                <a:latin typeface="Constantia"/>
                <a:cs typeface="Constantia"/>
              </a:rPr>
              <a:t>g</a:t>
            </a:r>
            <a:r>
              <a:rPr sz="2000" spc="0" dirty="0" smtClean="0">
                <a:latin typeface="Constantia"/>
                <a:cs typeface="Constantia"/>
              </a:rPr>
              <a:t>ees</a:t>
            </a:r>
            <a:r>
              <a:rPr sz="2000" spc="350" dirty="0" smtClean="0">
                <a:latin typeface="Constantia"/>
                <a:cs typeface="Constantia"/>
              </a:rPr>
              <a:t> </a:t>
            </a:r>
            <a:r>
              <a:rPr sz="2000" spc="-4" dirty="0" smtClean="0">
                <a:latin typeface="Constantia"/>
                <a:cs typeface="Constantia"/>
              </a:rPr>
              <a:t>p</a:t>
            </a:r>
            <a:r>
              <a:rPr sz="2000" spc="0" dirty="0" smtClean="0">
                <a:latin typeface="Constantia"/>
                <a:cs typeface="Constantia"/>
              </a:rPr>
              <a:t>our</a:t>
            </a:r>
            <a:r>
              <a:rPr sz="2000" spc="-19" dirty="0" smtClean="0">
                <a:latin typeface="Constantia"/>
                <a:cs typeface="Constantia"/>
              </a:rPr>
              <a:t>i</a:t>
            </a:r>
            <a:r>
              <a:rPr sz="2000" spc="-14" dirty="0" smtClean="0">
                <a:latin typeface="Constantia"/>
                <a:cs typeface="Constantia"/>
              </a:rPr>
              <a:t>n</a:t>
            </a:r>
            <a:r>
              <a:rPr sz="2000" spc="0" dirty="0" smtClean="0">
                <a:latin typeface="Constantia"/>
                <a:cs typeface="Constantia"/>
              </a:rPr>
              <a:t>g </a:t>
            </a:r>
            <a:endParaRPr sz="2000" dirty="0">
              <a:latin typeface="Constantia"/>
              <a:cs typeface="Constantia"/>
            </a:endParaRPr>
          </a:p>
          <a:p>
            <a:pPr marL="12700" algn="just">
              <a:lnSpc>
                <a:spcPts val="2441"/>
              </a:lnSpc>
            </a:pPr>
            <a:r>
              <a:rPr sz="2000" spc="-16" dirty="0" smtClean="0">
                <a:latin typeface="Constantia"/>
                <a:cs typeface="Constantia"/>
              </a:rPr>
              <a:t>into the newly established country.</a:t>
            </a:r>
            <a:endParaRPr sz="2000" dirty="0">
              <a:latin typeface="Constantia"/>
              <a:cs typeface="Constantia"/>
            </a:endParaRPr>
          </a:p>
          <a:p>
            <a:pPr marL="12700" marR="8118" algn="just">
              <a:lnSpc>
                <a:spcPts val="2441"/>
              </a:lnSpc>
            </a:pPr>
            <a:r>
              <a:rPr sz="2000" dirty="0" smtClean="0">
                <a:latin typeface="Constantia"/>
                <a:cs typeface="Constantia"/>
              </a:rPr>
              <a:t>Dur</a:t>
            </a:r>
            <a:r>
              <a:rPr sz="2000" spc="-9" dirty="0" smtClean="0">
                <a:latin typeface="Constantia"/>
                <a:cs typeface="Constantia"/>
              </a:rPr>
              <a:t>i</a:t>
            </a:r>
            <a:r>
              <a:rPr sz="2000" spc="-14" dirty="0" smtClean="0">
                <a:latin typeface="Constantia"/>
                <a:cs typeface="Constantia"/>
              </a:rPr>
              <a:t>n</a:t>
            </a:r>
            <a:r>
              <a:rPr sz="2000" spc="0" dirty="0" smtClean="0">
                <a:latin typeface="Constantia"/>
                <a:cs typeface="Constantia"/>
              </a:rPr>
              <a:t>g</a:t>
            </a:r>
            <a:r>
              <a:rPr sz="2000" spc="44" dirty="0" smtClean="0">
                <a:latin typeface="Constantia"/>
                <a:cs typeface="Constantia"/>
              </a:rPr>
              <a:t> </a:t>
            </a:r>
            <a:r>
              <a:rPr sz="2000" spc="0" dirty="0" smtClean="0">
                <a:latin typeface="Constantia"/>
                <a:cs typeface="Constantia"/>
              </a:rPr>
              <a:t>the </a:t>
            </a:r>
            <a:r>
              <a:rPr sz="2000" spc="50" dirty="0" smtClean="0">
                <a:latin typeface="Constantia"/>
                <a:cs typeface="Constantia"/>
              </a:rPr>
              <a:t>f</a:t>
            </a:r>
            <a:r>
              <a:rPr sz="2000" spc="0" dirty="0" smtClean="0">
                <a:latin typeface="Constantia"/>
                <a:cs typeface="Constantia"/>
              </a:rPr>
              <a:t>i</a:t>
            </a:r>
            <a:r>
              <a:rPr sz="2000" spc="-14" dirty="0" smtClean="0">
                <a:latin typeface="Constantia"/>
                <a:cs typeface="Constantia"/>
              </a:rPr>
              <a:t>r</a:t>
            </a:r>
            <a:r>
              <a:rPr sz="2000" spc="0" dirty="0" smtClean="0">
                <a:latin typeface="Constantia"/>
                <a:cs typeface="Constantia"/>
              </a:rPr>
              <a:t>st </a:t>
            </a:r>
            <a:r>
              <a:rPr sz="2000" spc="-9" dirty="0" smtClean="0">
                <a:latin typeface="Constantia"/>
                <a:cs typeface="Constantia"/>
              </a:rPr>
              <a:t>f</a:t>
            </a:r>
            <a:r>
              <a:rPr sz="2000" spc="0" dirty="0" smtClean="0">
                <a:latin typeface="Constantia"/>
                <a:cs typeface="Constantia"/>
              </a:rPr>
              <a:t>ew </a:t>
            </a:r>
            <a:r>
              <a:rPr sz="2000" spc="-54" dirty="0" smtClean="0">
                <a:latin typeface="Constantia"/>
                <a:cs typeface="Constantia"/>
              </a:rPr>
              <a:t>y</a:t>
            </a:r>
            <a:r>
              <a:rPr sz="2000" spc="0" dirty="0" smtClean="0">
                <a:latin typeface="Constantia"/>
                <a:cs typeface="Constantia"/>
              </a:rPr>
              <a:t>ea</a:t>
            </a:r>
            <a:r>
              <a:rPr sz="2000" spc="-14" dirty="0" smtClean="0">
                <a:latin typeface="Constantia"/>
                <a:cs typeface="Constantia"/>
              </a:rPr>
              <a:t>r</a:t>
            </a:r>
            <a:r>
              <a:rPr sz="2000" spc="0" dirty="0" smtClean="0">
                <a:latin typeface="Constantia"/>
                <a:cs typeface="Constantia"/>
              </a:rPr>
              <a:t>s</a:t>
            </a:r>
            <a:r>
              <a:rPr sz="2000" spc="14" dirty="0" smtClean="0">
                <a:latin typeface="Constantia"/>
                <a:cs typeface="Constantia"/>
              </a:rPr>
              <a:t> </a:t>
            </a:r>
            <a:r>
              <a:rPr sz="2000" spc="-4" dirty="0" smtClean="0">
                <a:latin typeface="Constantia"/>
                <a:cs typeface="Constantia"/>
              </a:rPr>
              <a:t>o</a:t>
            </a:r>
            <a:r>
              <a:rPr sz="2000" spc="0" dirty="0" smtClean="0">
                <a:latin typeface="Constantia"/>
                <a:cs typeface="Constantia"/>
              </a:rPr>
              <a:t>f</a:t>
            </a:r>
            <a:r>
              <a:rPr sz="2000" spc="79" dirty="0" smtClean="0">
                <a:latin typeface="Constantia"/>
                <a:cs typeface="Constantia"/>
              </a:rPr>
              <a:t> </a:t>
            </a:r>
            <a:r>
              <a:rPr sz="2000" spc="-25" dirty="0" smtClean="0">
                <a:latin typeface="Constantia"/>
                <a:cs typeface="Constantia"/>
              </a:rPr>
              <a:t>P</a:t>
            </a:r>
            <a:r>
              <a:rPr sz="2000" spc="0" dirty="0" smtClean="0">
                <a:latin typeface="Constantia"/>
                <a:cs typeface="Constantia"/>
              </a:rPr>
              <a:t>a</a:t>
            </a:r>
            <a:r>
              <a:rPr sz="2000" spc="-4" dirty="0" smtClean="0">
                <a:latin typeface="Constantia"/>
                <a:cs typeface="Constantia"/>
              </a:rPr>
              <a:t>k</a:t>
            </a:r>
            <a:r>
              <a:rPr sz="2000" spc="0" dirty="0" smtClean="0">
                <a:latin typeface="Constantia"/>
                <a:cs typeface="Constantia"/>
              </a:rPr>
              <a:t>istan,</a:t>
            </a:r>
            <a:r>
              <a:rPr sz="2000" spc="39" dirty="0" smtClean="0">
                <a:latin typeface="Constantia"/>
                <a:cs typeface="Constantia"/>
              </a:rPr>
              <a:t> </a:t>
            </a:r>
            <a:r>
              <a:rPr sz="2000" spc="0" dirty="0" smtClean="0">
                <a:latin typeface="Constantia"/>
                <a:cs typeface="Constantia"/>
              </a:rPr>
              <a:t>m</a:t>
            </a:r>
            <a:r>
              <a:rPr sz="2000" spc="-9" dirty="0" smtClean="0">
                <a:latin typeface="Constantia"/>
                <a:cs typeface="Constantia"/>
              </a:rPr>
              <a:t>a</a:t>
            </a:r>
            <a:r>
              <a:rPr sz="2000" spc="-25" dirty="0" smtClean="0">
                <a:latin typeface="Constantia"/>
                <a:cs typeface="Constantia"/>
              </a:rPr>
              <a:t>n</a:t>
            </a:r>
            <a:r>
              <a:rPr sz="2000" spc="0" dirty="0" smtClean="0">
                <a:latin typeface="Constantia"/>
                <a:cs typeface="Constantia"/>
              </a:rPr>
              <a:t>y</a:t>
            </a:r>
            <a:r>
              <a:rPr sz="2000" spc="-9" dirty="0" smtClean="0">
                <a:latin typeface="Constantia"/>
                <a:cs typeface="Constantia"/>
              </a:rPr>
              <a:t> </a:t>
            </a:r>
            <a:r>
              <a:rPr sz="2000" spc="-4" dirty="0" smtClean="0">
                <a:latin typeface="Constantia"/>
                <a:cs typeface="Constantia"/>
              </a:rPr>
              <a:t>o</a:t>
            </a:r>
            <a:r>
              <a:rPr sz="2000" spc="0" dirty="0" smtClean="0">
                <a:latin typeface="Constantia"/>
                <a:cs typeface="Constantia"/>
              </a:rPr>
              <a:t>f</a:t>
            </a:r>
            <a:r>
              <a:rPr sz="2000" spc="94" dirty="0" smtClean="0">
                <a:latin typeface="Constantia"/>
                <a:cs typeface="Constantia"/>
              </a:rPr>
              <a:t> </a:t>
            </a:r>
            <a:r>
              <a:rPr sz="2000" spc="0" dirty="0" smtClean="0">
                <a:latin typeface="Constantia"/>
                <a:cs typeface="Constantia"/>
              </a:rPr>
              <a:t>the N</a:t>
            </a:r>
            <a:r>
              <a:rPr sz="2000" spc="-14" dirty="0" smtClean="0">
                <a:latin typeface="Constantia"/>
                <a:cs typeface="Constantia"/>
              </a:rPr>
              <a:t>G</a:t>
            </a:r>
            <a:r>
              <a:rPr sz="2000" spc="0" dirty="0" smtClean="0">
                <a:latin typeface="Constantia"/>
                <a:cs typeface="Constantia"/>
              </a:rPr>
              <a:t>Os</a:t>
            </a:r>
            <a:r>
              <a:rPr sz="2000" spc="4" dirty="0" smtClean="0">
                <a:latin typeface="Constantia"/>
                <a:cs typeface="Constantia"/>
              </a:rPr>
              <a:t> </a:t>
            </a:r>
            <a:r>
              <a:rPr sz="2000" spc="-34" dirty="0" smtClean="0">
                <a:latin typeface="Constantia"/>
                <a:cs typeface="Constantia"/>
              </a:rPr>
              <a:t>c</a:t>
            </a:r>
            <a:r>
              <a:rPr sz="2000" spc="0" dirty="0" smtClean="0">
                <a:latin typeface="Constantia"/>
                <a:cs typeface="Constantia"/>
              </a:rPr>
              <a:t>o</a:t>
            </a:r>
            <a:r>
              <a:rPr sz="2000" spc="-4" dirty="0" smtClean="0">
                <a:latin typeface="Constantia"/>
                <a:cs typeface="Constantia"/>
              </a:rPr>
              <a:t>n</a:t>
            </a:r>
            <a:r>
              <a:rPr sz="2000" spc="-34" dirty="0" smtClean="0">
                <a:latin typeface="Constantia"/>
                <a:cs typeface="Constantia"/>
              </a:rPr>
              <a:t>c</a:t>
            </a:r>
            <a:r>
              <a:rPr sz="2000" spc="0" dirty="0" smtClean="0">
                <a:latin typeface="Constantia"/>
                <a:cs typeface="Constantia"/>
              </a:rPr>
              <a:t>e</a:t>
            </a:r>
            <a:r>
              <a:rPr sz="2000" spc="-14" dirty="0" smtClean="0">
                <a:latin typeface="Constantia"/>
                <a:cs typeface="Constantia"/>
              </a:rPr>
              <a:t>n</a:t>
            </a:r>
            <a:r>
              <a:rPr sz="2000" spc="0" dirty="0" smtClean="0">
                <a:latin typeface="Constantia"/>
                <a:cs typeface="Constantia"/>
              </a:rPr>
              <a:t>t</a:t>
            </a:r>
            <a:r>
              <a:rPr sz="2000" spc="-34" dirty="0" smtClean="0">
                <a:latin typeface="Constantia"/>
                <a:cs typeface="Constantia"/>
              </a:rPr>
              <a:t>r</a:t>
            </a:r>
            <a:r>
              <a:rPr sz="2000" spc="-14" dirty="0" smtClean="0">
                <a:latin typeface="Constantia"/>
                <a:cs typeface="Constantia"/>
              </a:rPr>
              <a:t>a</a:t>
            </a:r>
            <a:r>
              <a:rPr sz="2000" spc="-34" dirty="0" smtClean="0">
                <a:latin typeface="Constantia"/>
                <a:cs typeface="Constantia"/>
              </a:rPr>
              <a:t>t</a:t>
            </a:r>
            <a:r>
              <a:rPr sz="2000" spc="0" dirty="0" smtClean="0">
                <a:latin typeface="Constantia"/>
                <a:cs typeface="Constantia"/>
              </a:rPr>
              <a:t>ed </a:t>
            </a:r>
            <a:endParaRPr sz="2000" dirty="0">
              <a:latin typeface="Constantia"/>
              <a:cs typeface="Constantia"/>
            </a:endParaRPr>
          </a:p>
          <a:p>
            <a:pPr marL="12700" marR="8118" algn="just">
              <a:lnSpc>
                <a:spcPts val="2441"/>
              </a:lnSpc>
            </a:pPr>
            <a:r>
              <a:rPr sz="2000" spc="-10" dirty="0" smtClean="0">
                <a:latin typeface="Constantia"/>
                <a:cs typeface="Constantia"/>
              </a:rPr>
              <a:t>on rehabilitation and basic services such as health and education.</a:t>
            </a:r>
            <a:endParaRPr sz="2000" dirty="0">
              <a:latin typeface="Constantia"/>
              <a:cs typeface="Constantia"/>
            </a:endParaRPr>
          </a:p>
          <a:p>
            <a:pPr marL="12700" marR="7798" algn="just">
              <a:lnSpc>
                <a:spcPts val="2400"/>
              </a:lnSpc>
            </a:pPr>
            <a:r>
              <a:rPr sz="2000" spc="71" dirty="0" smtClean="0">
                <a:latin typeface="Constantia"/>
                <a:cs typeface="Constantia"/>
              </a:rPr>
              <a:t>The next upsurge in the formation of NGOs took place in the late</a:t>
            </a:r>
            <a:endParaRPr sz="2000" dirty="0">
              <a:latin typeface="Constantia"/>
              <a:cs typeface="Constantia"/>
            </a:endParaRPr>
          </a:p>
          <a:p>
            <a:pPr marL="12700" marR="22932" algn="just">
              <a:lnSpc>
                <a:spcPts val="1920"/>
              </a:lnSpc>
            </a:pPr>
            <a:r>
              <a:rPr sz="2000" spc="23" dirty="0" smtClean="0">
                <a:latin typeface="Constantia"/>
                <a:cs typeface="Constantia"/>
              </a:rPr>
              <a:t>1970s, when the Martial Law government promoted its philosophy of</a:t>
            </a:r>
            <a:endParaRPr sz="2000" dirty="0">
              <a:latin typeface="Constantia"/>
              <a:cs typeface="Constantia"/>
            </a:endParaRPr>
          </a:p>
          <a:p>
            <a:pPr marL="12700" marR="5180089" algn="just">
              <a:lnSpc>
                <a:spcPts val="1960"/>
              </a:lnSpc>
              <a:spcBef>
                <a:spcPts val="2"/>
              </a:spcBef>
            </a:pPr>
            <a:r>
              <a:rPr sz="2000" spc="-14" dirty="0" smtClean="0">
                <a:latin typeface="Constantia"/>
                <a:cs typeface="Constantia"/>
              </a:rPr>
              <a:t>social work and welfare.</a:t>
            </a:r>
            <a:endParaRPr sz="2000" dirty="0">
              <a:latin typeface="Constantia"/>
              <a:cs typeface="Constantia"/>
            </a:endParaRPr>
          </a:p>
          <a:p>
            <a:pPr marL="12700" marR="1988" algn="just">
              <a:lnSpc>
                <a:spcPts val="2441"/>
              </a:lnSpc>
              <a:spcBef>
                <a:spcPts val="277"/>
              </a:spcBef>
            </a:pPr>
            <a:r>
              <a:rPr sz="2000" spc="0" dirty="0" smtClean="0">
                <a:latin typeface="Constantia"/>
                <a:cs typeface="Constantia"/>
              </a:rPr>
              <a:t>Dur</a:t>
            </a:r>
            <a:r>
              <a:rPr sz="2000" spc="-9" dirty="0" smtClean="0">
                <a:latin typeface="Constantia"/>
                <a:cs typeface="Constantia"/>
              </a:rPr>
              <a:t>i</a:t>
            </a:r>
            <a:r>
              <a:rPr sz="2000" spc="-14" dirty="0" smtClean="0">
                <a:latin typeface="Constantia"/>
                <a:cs typeface="Constantia"/>
              </a:rPr>
              <a:t>n</a:t>
            </a:r>
            <a:r>
              <a:rPr sz="2000" spc="0" dirty="0" smtClean="0">
                <a:latin typeface="Constantia"/>
                <a:cs typeface="Constantia"/>
              </a:rPr>
              <a:t>g</a:t>
            </a:r>
            <a:r>
              <a:rPr sz="2000" spc="145" dirty="0" smtClean="0">
                <a:latin typeface="Constantia"/>
                <a:cs typeface="Constantia"/>
              </a:rPr>
              <a:t> </a:t>
            </a:r>
            <a:r>
              <a:rPr sz="2000" spc="-14" dirty="0" smtClean="0">
                <a:latin typeface="Constantia"/>
                <a:cs typeface="Constantia"/>
              </a:rPr>
              <a:t>19</a:t>
            </a:r>
            <a:r>
              <a:rPr sz="2000" spc="0" dirty="0" smtClean="0">
                <a:latin typeface="Constantia"/>
                <a:cs typeface="Constantia"/>
              </a:rPr>
              <a:t>8</a:t>
            </a:r>
            <a:r>
              <a:rPr sz="2000" spc="4" dirty="0" smtClean="0">
                <a:latin typeface="Constantia"/>
                <a:cs typeface="Constantia"/>
              </a:rPr>
              <a:t>0</a:t>
            </a:r>
            <a:r>
              <a:rPr sz="2000" spc="-19" dirty="0" smtClean="0">
                <a:latin typeface="Constantia"/>
                <a:cs typeface="Constantia"/>
              </a:rPr>
              <a:t>s</a:t>
            </a:r>
            <a:r>
              <a:rPr sz="2000" spc="0" dirty="0" smtClean="0">
                <a:latin typeface="Constantia"/>
                <a:cs typeface="Constantia"/>
              </a:rPr>
              <a:t>,</a:t>
            </a:r>
            <a:r>
              <a:rPr sz="2000" spc="135" dirty="0" smtClean="0">
                <a:latin typeface="Constantia"/>
                <a:cs typeface="Constantia"/>
              </a:rPr>
              <a:t> </a:t>
            </a:r>
            <a:r>
              <a:rPr sz="2000" spc="0" dirty="0" smtClean="0">
                <a:latin typeface="Constantia"/>
                <a:cs typeface="Constantia"/>
              </a:rPr>
              <a:t>ma</a:t>
            </a:r>
            <a:r>
              <a:rPr sz="2000" spc="-25" dirty="0" smtClean="0">
                <a:latin typeface="Constantia"/>
                <a:cs typeface="Constantia"/>
              </a:rPr>
              <a:t>n</a:t>
            </a:r>
            <a:r>
              <a:rPr sz="2000" spc="0" dirty="0" smtClean="0">
                <a:latin typeface="Constantia"/>
                <a:cs typeface="Constantia"/>
              </a:rPr>
              <a:t>y</a:t>
            </a:r>
            <a:r>
              <a:rPr sz="2000" spc="80" dirty="0" smtClean="0">
                <a:latin typeface="Constantia"/>
                <a:cs typeface="Constantia"/>
              </a:rPr>
              <a:t> </a:t>
            </a:r>
            <a:r>
              <a:rPr sz="2000" spc="0" dirty="0" smtClean="0">
                <a:latin typeface="Constantia"/>
                <a:cs typeface="Constantia"/>
              </a:rPr>
              <a:t>new</a:t>
            </a:r>
            <a:r>
              <a:rPr sz="2000" spc="75" dirty="0" smtClean="0">
                <a:latin typeface="Constantia"/>
                <a:cs typeface="Constantia"/>
              </a:rPr>
              <a:t> </a:t>
            </a:r>
            <a:r>
              <a:rPr sz="2000" spc="0" dirty="0" smtClean="0">
                <a:latin typeface="Constantia"/>
                <a:cs typeface="Constantia"/>
              </a:rPr>
              <a:t>NGOs</a:t>
            </a:r>
            <a:r>
              <a:rPr sz="2000" spc="105" dirty="0" smtClean="0">
                <a:latin typeface="Constantia"/>
                <a:cs typeface="Constantia"/>
              </a:rPr>
              <a:t> </a:t>
            </a:r>
            <a:r>
              <a:rPr sz="2000" spc="0" dirty="0" smtClean="0">
                <a:latin typeface="Constantia"/>
                <a:cs typeface="Constantia"/>
              </a:rPr>
              <a:t>m</a:t>
            </a:r>
            <a:r>
              <a:rPr sz="2000" spc="-9" dirty="0" smtClean="0">
                <a:latin typeface="Constantia"/>
                <a:cs typeface="Constantia"/>
              </a:rPr>
              <a:t>e</a:t>
            </a:r>
            <a:r>
              <a:rPr sz="2000" spc="-34" dirty="0" smtClean="0">
                <a:latin typeface="Constantia"/>
                <a:cs typeface="Constantia"/>
              </a:rPr>
              <a:t>r</a:t>
            </a:r>
            <a:r>
              <a:rPr sz="2000" spc="-44" dirty="0" smtClean="0">
                <a:latin typeface="Constantia"/>
                <a:cs typeface="Constantia"/>
              </a:rPr>
              <a:t>g</a:t>
            </a:r>
            <a:r>
              <a:rPr sz="2000" spc="-9" dirty="0" smtClean="0">
                <a:latin typeface="Constantia"/>
                <a:cs typeface="Constantia"/>
              </a:rPr>
              <a:t>e</a:t>
            </a:r>
            <a:r>
              <a:rPr sz="2000" spc="0" dirty="0" smtClean="0">
                <a:latin typeface="Constantia"/>
                <a:cs typeface="Constantia"/>
              </a:rPr>
              <a:t>d</a:t>
            </a:r>
            <a:r>
              <a:rPr sz="2000" spc="135" dirty="0" smtClean="0">
                <a:latin typeface="Constantia"/>
                <a:cs typeface="Constantia"/>
              </a:rPr>
              <a:t> </a:t>
            </a:r>
            <a:r>
              <a:rPr sz="2000" spc="-25" dirty="0" smtClean="0">
                <a:latin typeface="Constantia"/>
                <a:cs typeface="Constantia"/>
              </a:rPr>
              <a:t>t</a:t>
            </a:r>
            <a:r>
              <a:rPr sz="2000" spc="0" dirty="0" smtClean="0">
                <a:latin typeface="Constantia"/>
                <a:cs typeface="Constantia"/>
              </a:rPr>
              <a:t>o</a:t>
            </a:r>
            <a:r>
              <a:rPr sz="2000" spc="80" dirty="0" smtClean="0">
                <a:latin typeface="Constantia"/>
                <a:cs typeface="Constantia"/>
              </a:rPr>
              <a:t> </a:t>
            </a:r>
            <a:r>
              <a:rPr sz="2000" spc="-50" dirty="0" smtClean="0">
                <a:latin typeface="Constantia"/>
                <a:cs typeface="Constantia"/>
              </a:rPr>
              <a:t>a</a:t>
            </a:r>
            <a:r>
              <a:rPr sz="2000" spc="-19" dirty="0" smtClean="0">
                <a:latin typeface="Constantia"/>
                <a:cs typeface="Constantia"/>
              </a:rPr>
              <a:t>v</a:t>
            </a:r>
            <a:r>
              <a:rPr sz="2000" spc="0" dirty="0" smtClean="0">
                <a:latin typeface="Constantia"/>
                <a:cs typeface="Constantia"/>
              </a:rPr>
              <a:t>ail</a:t>
            </a:r>
            <a:r>
              <a:rPr sz="2000" spc="125" dirty="0" smtClean="0">
                <a:latin typeface="Constantia"/>
                <a:cs typeface="Constantia"/>
              </a:rPr>
              <a:t> </a:t>
            </a:r>
            <a:r>
              <a:rPr sz="2000" spc="-4" dirty="0" smtClean="0">
                <a:latin typeface="Constantia"/>
                <a:cs typeface="Constantia"/>
              </a:rPr>
              <a:t>o</a:t>
            </a:r>
            <a:r>
              <a:rPr sz="2000" spc="0" dirty="0" smtClean="0">
                <a:latin typeface="Constantia"/>
                <a:cs typeface="Constantia"/>
              </a:rPr>
              <a:t>f</a:t>
            </a:r>
            <a:r>
              <a:rPr sz="2000" spc="170" dirty="0" smtClean="0">
                <a:latin typeface="Constantia"/>
                <a:cs typeface="Constantia"/>
              </a:rPr>
              <a:t> </a:t>
            </a:r>
            <a:r>
              <a:rPr sz="2000" spc="0" dirty="0" smtClean="0">
                <a:latin typeface="Constantia"/>
                <a:cs typeface="Constantia"/>
              </a:rPr>
              <a:t>the</a:t>
            </a:r>
            <a:r>
              <a:rPr sz="2000" spc="95" dirty="0" smtClean="0">
                <a:latin typeface="Constantia"/>
                <a:cs typeface="Constantia"/>
              </a:rPr>
              <a:t> </a:t>
            </a:r>
            <a:r>
              <a:rPr sz="2000" spc="0" dirty="0" smtClean="0">
                <a:latin typeface="Constantia"/>
                <a:cs typeface="Constantia"/>
              </a:rPr>
              <a:t>f</a:t>
            </a:r>
            <a:r>
              <a:rPr sz="2000" spc="-9" dirty="0" smtClean="0">
                <a:latin typeface="Constantia"/>
                <a:cs typeface="Constantia"/>
              </a:rPr>
              <a:t>u</a:t>
            </a:r>
            <a:r>
              <a:rPr sz="2000" spc="0" dirty="0" smtClean="0">
                <a:latin typeface="Constantia"/>
                <a:cs typeface="Constantia"/>
              </a:rPr>
              <a:t>ndi</a:t>
            </a:r>
            <a:r>
              <a:rPr sz="2000" spc="-14" dirty="0" smtClean="0">
                <a:latin typeface="Constantia"/>
                <a:cs typeface="Constantia"/>
              </a:rPr>
              <a:t>n</a:t>
            </a:r>
            <a:r>
              <a:rPr sz="2000" spc="0" dirty="0" smtClean="0">
                <a:latin typeface="Constantia"/>
                <a:cs typeface="Constantia"/>
              </a:rPr>
              <a:t>g   set </a:t>
            </a:r>
            <a:endParaRPr sz="2000" dirty="0">
              <a:latin typeface="Constantia"/>
              <a:cs typeface="Constantia"/>
            </a:endParaRPr>
          </a:p>
          <a:p>
            <a:pPr marL="12700" marR="1988" algn="just">
              <a:lnSpc>
                <a:spcPts val="2441"/>
              </a:lnSpc>
            </a:pPr>
            <a:r>
              <a:rPr sz="2000" dirty="0" smtClean="0">
                <a:latin typeface="Constantia"/>
                <a:cs typeface="Constantia"/>
              </a:rPr>
              <a:t>aside</a:t>
            </a:r>
            <a:r>
              <a:rPr sz="2000" spc="19" dirty="0" smtClean="0">
                <a:latin typeface="Constantia"/>
                <a:cs typeface="Constantia"/>
              </a:rPr>
              <a:t> </a:t>
            </a:r>
            <a:r>
              <a:rPr sz="2000" spc="-19" dirty="0" smtClean="0">
                <a:latin typeface="Constantia"/>
                <a:cs typeface="Constantia"/>
              </a:rPr>
              <a:t>f</a:t>
            </a:r>
            <a:r>
              <a:rPr sz="2000" spc="0" dirty="0" smtClean="0">
                <a:latin typeface="Constantia"/>
                <a:cs typeface="Constantia"/>
              </a:rPr>
              <a:t>or</a:t>
            </a:r>
            <a:r>
              <a:rPr sz="2000" spc="-25" dirty="0" smtClean="0">
                <a:latin typeface="Constantia"/>
                <a:cs typeface="Constantia"/>
              </a:rPr>
              <a:t> </a:t>
            </a:r>
            <a:r>
              <a:rPr sz="2000" spc="0" dirty="0" smtClean="0">
                <a:latin typeface="Constantia"/>
                <a:cs typeface="Constantia"/>
              </a:rPr>
              <a:t>de</a:t>
            </a:r>
            <a:r>
              <a:rPr sz="2000" spc="-39" dirty="0" smtClean="0">
                <a:latin typeface="Constantia"/>
                <a:cs typeface="Constantia"/>
              </a:rPr>
              <a:t>v</a:t>
            </a:r>
            <a:r>
              <a:rPr sz="2000" spc="-9" dirty="0" smtClean="0">
                <a:latin typeface="Constantia"/>
                <a:cs typeface="Constantia"/>
              </a:rPr>
              <a:t>e</a:t>
            </a:r>
            <a:r>
              <a:rPr sz="2000" spc="0" dirty="0" smtClean="0">
                <a:latin typeface="Constantia"/>
                <a:cs typeface="Constantia"/>
              </a:rPr>
              <a:t>lo</a:t>
            </a:r>
            <a:r>
              <a:rPr sz="2000" spc="-9" dirty="0" smtClean="0">
                <a:latin typeface="Constantia"/>
                <a:cs typeface="Constantia"/>
              </a:rPr>
              <a:t>p</a:t>
            </a:r>
            <a:r>
              <a:rPr sz="2000" spc="0" dirty="0" smtClean="0">
                <a:latin typeface="Constantia"/>
                <a:cs typeface="Constantia"/>
              </a:rPr>
              <a:t>ment</a:t>
            </a:r>
            <a:r>
              <a:rPr sz="2000" spc="9" dirty="0" smtClean="0">
                <a:latin typeface="Constantia"/>
                <a:cs typeface="Constantia"/>
              </a:rPr>
              <a:t> </a:t>
            </a:r>
            <a:r>
              <a:rPr sz="2000" spc="0" dirty="0" smtClean="0">
                <a:latin typeface="Constantia"/>
                <a:cs typeface="Constantia"/>
              </a:rPr>
              <a:t>t</a:t>
            </a:r>
            <a:r>
              <a:rPr sz="2000" spc="-9" dirty="0" smtClean="0">
                <a:latin typeface="Constantia"/>
                <a:cs typeface="Constantia"/>
              </a:rPr>
              <a:t>h</a:t>
            </a:r>
            <a:r>
              <a:rPr sz="2000" spc="-25" dirty="0" smtClean="0">
                <a:latin typeface="Constantia"/>
                <a:cs typeface="Constantia"/>
              </a:rPr>
              <a:t>r</a:t>
            </a:r>
            <a:r>
              <a:rPr sz="2000" spc="-14" dirty="0" smtClean="0">
                <a:latin typeface="Constantia"/>
                <a:cs typeface="Constantia"/>
              </a:rPr>
              <a:t>o</a:t>
            </a:r>
            <a:r>
              <a:rPr sz="2000" spc="0" dirty="0" smtClean="0">
                <a:latin typeface="Constantia"/>
                <a:cs typeface="Constantia"/>
              </a:rPr>
              <a:t>u</a:t>
            </a:r>
            <a:r>
              <a:rPr sz="2000" spc="-19" dirty="0" smtClean="0">
                <a:latin typeface="Constantia"/>
                <a:cs typeface="Constantia"/>
              </a:rPr>
              <a:t>g</a:t>
            </a:r>
            <a:r>
              <a:rPr sz="2000" spc="0" dirty="0" smtClean="0">
                <a:latin typeface="Constantia"/>
                <a:cs typeface="Constantia"/>
              </a:rPr>
              <a:t>h</a:t>
            </a:r>
            <a:r>
              <a:rPr sz="2000" spc="29" dirty="0" smtClean="0">
                <a:latin typeface="Constantia"/>
                <a:cs typeface="Constantia"/>
              </a:rPr>
              <a:t> </a:t>
            </a:r>
            <a:r>
              <a:rPr sz="2000" spc="0" dirty="0" smtClean="0">
                <a:latin typeface="Constantia"/>
                <a:cs typeface="Constantia"/>
              </a:rPr>
              <a:t>local</a:t>
            </a:r>
            <a:r>
              <a:rPr sz="2000" spc="50" dirty="0" smtClean="0">
                <a:latin typeface="Constantia"/>
                <a:cs typeface="Constantia"/>
              </a:rPr>
              <a:t> </a:t>
            </a:r>
            <a:r>
              <a:rPr sz="2000" spc="0" dirty="0" smtClean="0">
                <a:latin typeface="Constantia"/>
                <a:cs typeface="Constantia"/>
              </a:rPr>
              <a:t>b</a:t>
            </a:r>
            <a:r>
              <a:rPr sz="2000" spc="-14" dirty="0" smtClean="0">
                <a:latin typeface="Constantia"/>
                <a:cs typeface="Constantia"/>
              </a:rPr>
              <a:t>o</a:t>
            </a:r>
            <a:r>
              <a:rPr sz="2000" spc="-9" dirty="0" smtClean="0">
                <a:latin typeface="Constantia"/>
                <a:cs typeface="Constantia"/>
              </a:rPr>
              <a:t>d</a:t>
            </a:r>
            <a:r>
              <a:rPr sz="2000" spc="0" dirty="0" smtClean="0">
                <a:latin typeface="Constantia"/>
                <a:cs typeface="Constantia"/>
              </a:rPr>
              <a:t>ies</a:t>
            </a:r>
            <a:r>
              <a:rPr sz="2000" spc="19" dirty="0" smtClean="0">
                <a:latin typeface="Constantia"/>
                <a:cs typeface="Constantia"/>
              </a:rPr>
              <a:t> </a:t>
            </a:r>
            <a:r>
              <a:rPr sz="2000" spc="0" dirty="0" smtClean="0">
                <a:latin typeface="Constantia"/>
                <a:cs typeface="Constantia"/>
              </a:rPr>
              <a:t>(</a:t>
            </a:r>
            <a:r>
              <a:rPr sz="2000" spc="54" dirty="0" smtClean="0">
                <a:latin typeface="Constantia"/>
                <a:cs typeface="Constantia"/>
              </a:rPr>
              <a:t> </a:t>
            </a:r>
            <a:r>
              <a:rPr sz="2000" spc="0" dirty="0" smtClean="0">
                <a:latin typeface="Constantia"/>
                <a:cs typeface="Constantia"/>
              </a:rPr>
              <a:t>di</a:t>
            </a:r>
            <a:r>
              <a:rPr sz="2000" spc="-9" dirty="0" smtClean="0">
                <a:latin typeface="Constantia"/>
                <a:cs typeface="Constantia"/>
              </a:rPr>
              <a:t>s</a:t>
            </a:r>
            <a:r>
              <a:rPr sz="2000" spc="0" dirty="0" smtClean="0">
                <a:latin typeface="Constantia"/>
                <a:cs typeface="Constantia"/>
              </a:rPr>
              <a:t>tri</a:t>
            </a:r>
            <a:r>
              <a:rPr sz="2000" spc="-14" dirty="0" smtClean="0">
                <a:latin typeface="Constantia"/>
                <a:cs typeface="Constantia"/>
              </a:rPr>
              <a:t>c</a:t>
            </a:r>
            <a:r>
              <a:rPr sz="2000" spc="0" dirty="0" smtClean="0">
                <a:latin typeface="Constantia"/>
                <a:cs typeface="Constantia"/>
              </a:rPr>
              <a:t>t,</a:t>
            </a:r>
            <a:r>
              <a:rPr sz="2000" spc="44" dirty="0" smtClean="0">
                <a:latin typeface="Constantia"/>
                <a:cs typeface="Constantia"/>
              </a:rPr>
              <a:t> </a:t>
            </a:r>
            <a:r>
              <a:rPr sz="2000" spc="0" dirty="0" smtClean="0">
                <a:latin typeface="Constantia"/>
                <a:cs typeface="Constantia"/>
              </a:rPr>
              <a:t>munici</a:t>
            </a:r>
            <a:r>
              <a:rPr sz="2000" spc="-9" dirty="0" smtClean="0">
                <a:latin typeface="Constantia"/>
                <a:cs typeface="Constantia"/>
              </a:rPr>
              <a:t>p</a:t>
            </a:r>
            <a:r>
              <a:rPr sz="2000" spc="0" dirty="0" smtClean="0">
                <a:latin typeface="Constantia"/>
                <a:cs typeface="Constantia"/>
              </a:rPr>
              <a:t>al</a:t>
            </a:r>
            <a:r>
              <a:rPr sz="2000" spc="64" dirty="0" smtClean="0">
                <a:latin typeface="Constantia"/>
                <a:cs typeface="Constantia"/>
              </a:rPr>
              <a:t> </a:t>
            </a:r>
            <a:r>
              <a:rPr sz="2000" spc="0" dirty="0" smtClean="0">
                <a:latin typeface="Constantia"/>
                <a:cs typeface="Constantia"/>
              </a:rPr>
              <a:t>,</a:t>
            </a:r>
            <a:r>
              <a:rPr sz="2000" spc="54" dirty="0" smtClean="0">
                <a:latin typeface="Constantia"/>
                <a:cs typeface="Constantia"/>
              </a:rPr>
              <a:t> </a:t>
            </a:r>
            <a:r>
              <a:rPr sz="2000" spc="-34" dirty="0" smtClean="0">
                <a:latin typeface="Constantia"/>
                <a:cs typeface="Constantia"/>
              </a:rPr>
              <a:t>t</a:t>
            </a:r>
            <a:r>
              <a:rPr sz="2000" spc="-50" dirty="0" smtClean="0">
                <a:latin typeface="Constantia"/>
                <a:cs typeface="Constantia"/>
              </a:rPr>
              <a:t>o</a:t>
            </a:r>
            <a:r>
              <a:rPr sz="2000" spc="0" dirty="0" smtClean="0">
                <a:latin typeface="Constantia"/>
                <a:cs typeface="Constantia"/>
              </a:rPr>
              <a:t>wn </a:t>
            </a:r>
            <a:endParaRPr sz="2000" dirty="0">
              <a:latin typeface="Constantia"/>
              <a:cs typeface="Constantia"/>
            </a:endParaRPr>
          </a:p>
          <a:p>
            <a:pPr marL="12700" marR="1988" algn="just">
              <a:lnSpc>
                <a:spcPts val="2441"/>
              </a:lnSpc>
            </a:pPr>
            <a:r>
              <a:rPr sz="2000" spc="-4" dirty="0" smtClean="0">
                <a:latin typeface="Constantia"/>
                <a:cs typeface="Constantia"/>
              </a:rPr>
              <a:t>and local councils).</a:t>
            </a:r>
            <a:endParaRPr sz="2000" dirty="0">
              <a:latin typeface="Constantia"/>
              <a:cs typeface="Constantia"/>
            </a:endParaRPr>
          </a:p>
          <a:p>
            <a:pPr marL="12700" marR="2380" algn="just">
              <a:lnSpc>
                <a:spcPts val="2441"/>
              </a:lnSpc>
            </a:pPr>
            <a:r>
              <a:rPr sz="2000" spc="4" dirty="0" smtClean="0">
                <a:latin typeface="Constantia"/>
                <a:cs typeface="Constantia"/>
              </a:rPr>
              <a:t>In the early 1990s, there was another rapid increase  in NGOs, when </a:t>
            </a:r>
            <a:endParaRPr sz="2000" dirty="0">
              <a:latin typeface="Constantia"/>
              <a:cs typeface="Constantia"/>
            </a:endParaRPr>
          </a:p>
          <a:p>
            <a:pPr marL="12700" marR="2380" algn="just">
              <a:lnSpc>
                <a:spcPts val="2441"/>
              </a:lnSpc>
            </a:pPr>
            <a:r>
              <a:rPr sz="2000" spc="-2" dirty="0" smtClean="0">
                <a:latin typeface="Constantia"/>
                <a:cs typeface="Constantia"/>
              </a:rPr>
              <a:t>new organizations were formed to take advantage of available funding </a:t>
            </a:r>
            <a:endParaRPr sz="2000" dirty="0">
              <a:latin typeface="Constantia"/>
              <a:cs typeface="Constantia"/>
            </a:endParaRPr>
          </a:p>
          <a:p>
            <a:pPr marL="12700" marR="2380" algn="just">
              <a:lnSpc>
                <a:spcPts val="2441"/>
              </a:lnSpc>
            </a:pPr>
            <a:r>
              <a:rPr sz="2000" spc="-4" dirty="0" smtClean="0">
                <a:latin typeface="Constantia"/>
                <a:cs typeface="Constantia"/>
              </a:rPr>
              <a:t>under the People’s Works Programme.</a:t>
            </a:r>
            <a:endParaRPr sz="2000" dirty="0">
              <a:latin typeface="Constantia"/>
              <a:cs typeface="Constant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2508043"/>
            <a:ext cx="194917" cy="266192"/>
          </a:xfrm>
          <a:prstGeom prst="rect">
            <a:avLst/>
          </a:prstGeom>
        </p:spPr>
        <p:txBody>
          <a:bodyPr wrap="square" lIns="0" tIns="11779" rIns="0" bIns="0" rtlCol="0">
            <a:noAutofit/>
          </a:bodyPr>
          <a:lstStyle/>
          <a:p>
            <a:pPr marL="12700">
              <a:lnSpc>
                <a:spcPts val="1855"/>
              </a:lnSpc>
            </a:pPr>
            <a:r>
              <a:rPr sz="1900" spc="94" dirty="0" smtClean="0">
                <a:solidFill>
                  <a:srgbClr val="FDB809"/>
                </a:solidFill>
                <a:latin typeface="Arial Unicode MS"/>
                <a:cs typeface="Arial Unicode MS"/>
              </a:rPr>
              <a:t></a:t>
            </a:r>
            <a:endParaRPr sz="1900">
              <a:latin typeface="Arial Unicode MS"/>
              <a:cs typeface="Arial Unicode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3300523"/>
            <a:ext cx="194917" cy="266192"/>
          </a:xfrm>
          <a:prstGeom prst="rect">
            <a:avLst/>
          </a:prstGeom>
        </p:spPr>
        <p:txBody>
          <a:bodyPr wrap="square" lIns="0" tIns="11779" rIns="0" bIns="0" rtlCol="0">
            <a:noAutofit/>
          </a:bodyPr>
          <a:lstStyle/>
          <a:p>
            <a:pPr marL="12700">
              <a:lnSpc>
                <a:spcPts val="1855"/>
              </a:lnSpc>
            </a:pPr>
            <a:r>
              <a:rPr sz="1900" spc="94" dirty="0" smtClean="0">
                <a:solidFill>
                  <a:srgbClr val="FDB809"/>
                </a:solidFill>
                <a:latin typeface="Arial Unicode MS"/>
                <a:cs typeface="Arial Unicode MS"/>
              </a:rPr>
              <a:t></a:t>
            </a:r>
            <a:endParaRPr sz="1900">
              <a:latin typeface="Arial Unicode MS"/>
              <a:cs typeface="Arial Unicode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3849173"/>
            <a:ext cx="195132" cy="266496"/>
          </a:xfrm>
          <a:prstGeom prst="rect">
            <a:avLst/>
          </a:prstGeom>
        </p:spPr>
        <p:txBody>
          <a:bodyPr wrap="square" lIns="0" tIns="11779" rIns="0" bIns="0" rtlCol="0">
            <a:noAutofit/>
          </a:bodyPr>
          <a:lstStyle/>
          <a:p>
            <a:pPr marL="12700">
              <a:lnSpc>
                <a:spcPts val="1855"/>
              </a:lnSpc>
            </a:pPr>
            <a:r>
              <a:rPr sz="1900" spc="94" dirty="0" smtClean="0">
                <a:solidFill>
                  <a:srgbClr val="FDB809"/>
                </a:solidFill>
                <a:latin typeface="Arial Unicode MS"/>
                <a:cs typeface="Arial Unicode MS"/>
              </a:rPr>
              <a:t></a:t>
            </a:r>
            <a:endParaRPr sz="1900">
              <a:latin typeface="Arial Unicode MS"/>
              <a:cs typeface="Arial Unicode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4641897"/>
            <a:ext cx="194917" cy="266192"/>
          </a:xfrm>
          <a:prstGeom prst="rect">
            <a:avLst/>
          </a:prstGeom>
        </p:spPr>
        <p:txBody>
          <a:bodyPr wrap="square" lIns="0" tIns="11779" rIns="0" bIns="0" rtlCol="0">
            <a:noAutofit/>
          </a:bodyPr>
          <a:lstStyle/>
          <a:p>
            <a:pPr marL="12700">
              <a:lnSpc>
                <a:spcPts val="1855"/>
              </a:lnSpc>
            </a:pPr>
            <a:r>
              <a:rPr sz="1900" spc="94" dirty="0" smtClean="0">
                <a:solidFill>
                  <a:srgbClr val="FDB809"/>
                </a:solidFill>
                <a:latin typeface="Arial Unicode MS"/>
                <a:cs typeface="Arial Unicode MS"/>
              </a:rPr>
              <a:t></a:t>
            </a:r>
            <a:endParaRPr sz="1900">
              <a:latin typeface="Arial Unicode MS"/>
              <a:cs typeface="Arial Unicode MS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35940" y="5434707"/>
            <a:ext cx="194917" cy="266191"/>
          </a:xfrm>
          <a:prstGeom prst="rect">
            <a:avLst/>
          </a:prstGeom>
        </p:spPr>
        <p:txBody>
          <a:bodyPr wrap="square" lIns="0" tIns="11779" rIns="0" bIns="0" rtlCol="0">
            <a:noAutofit/>
          </a:bodyPr>
          <a:lstStyle/>
          <a:p>
            <a:pPr marL="12700">
              <a:lnSpc>
                <a:spcPts val="1855"/>
              </a:lnSpc>
            </a:pPr>
            <a:r>
              <a:rPr sz="1900" spc="94" dirty="0" smtClean="0">
                <a:solidFill>
                  <a:srgbClr val="FDB809"/>
                </a:solidFill>
                <a:latin typeface="Arial Unicode MS"/>
                <a:cs typeface="Arial Unicode MS"/>
              </a:rPr>
              <a:t></a:t>
            </a:r>
            <a:endParaRPr sz="1900">
              <a:latin typeface="Arial Unicode MS"/>
              <a:cs typeface="Arial Unicode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17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0" y="0"/>
            <a:ext cx="9144000" cy="102822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400615" y="0"/>
            <a:ext cx="4743384" cy="60006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0" y="0"/>
            <a:ext cx="9091760" cy="102146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-1030" y="50926"/>
            <a:ext cx="9146173" cy="90474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444500" y="569112"/>
            <a:ext cx="6440703" cy="1282928"/>
          </a:xfrm>
          <a:prstGeom prst="rect">
            <a:avLst/>
          </a:prstGeom>
        </p:spPr>
        <p:txBody>
          <a:bodyPr wrap="square" lIns="0" tIns="29210" rIns="0" bIns="0" rtlCol="0">
            <a:noAutofit/>
          </a:bodyPr>
          <a:lstStyle/>
          <a:p>
            <a:pPr marL="12700">
              <a:lnSpc>
                <a:spcPts val="4600"/>
              </a:lnSpc>
            </a:pPr>
            <a:r>
              <a:rPr sz="4500" spc="-11" dirty="0" smtClean="0">
                <a:solidFill>
                  <a:srgbClr val="4E5B6E"/>
                </a:solidFill>
                <a:latin typeface="Calibri"/>
                <a:cs typeface="Calibri"/>
              </a:rPr>
              <a:t>History of NGOs in Pakistan</a:t>
            </a:r>
            <a:endParaRPr sz="4500">
              <a:latin typeface="Calibri"/>
              <a:cs typeface="Calibri"/>
            </a:endParaRPr>
          </a:p>
          <a:p>
            <a:pPr marL="12700" marR="85770">
              <a:lnSpc>
                <a:spcPts val="5400"/>
              </a:lnSpc>
              <a:spcBef>
                <a:spcPts val="39"/>
              </a:spcBef>
            </a:pPr>
            <a:r>
              <a:rPr sz="4500" spc="-9" dirty="0" smtClean="0">
                <a:solidFill>
                  <a:srgbClr val="4E5B6E"/>
                </a:solidFill>
                <a:latin typeface="Calibri"/>
                <a:cs typeface="Calibri"/>
              </a:rPr>
              <a:t>(Contd.)</a:t>
            </a:r>
            <a:endParaRPr sz="45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35940" y="1959022"/>
            <a:ext cx="194917" cy="266192"/>
          </a:xfrm>
          <a:prstGeom prst="rect">
            <a:avLst/>
          </a:prstGeom>
        </p:spPr>
        <p:txBody>
          <a:bodyPr wrap="square" lIns="0" tIns="11779" rIns="0" bIns="0" rtlCol="0">
            <a:noAutofit/>
          </a:bodyPr>
          <a:lstStyle/>
          <a:p>
            <a:pPr marL="12700">
              <a:lnSpc>
                <a:spcPts val="1855"/>
              </a:lnSpc>
            </a:pPr>
            <a:r>
              <a:rPr sz="1900" spc="94" dirty="0" smtClean="0">
                <a:solidFill>
                  <a:srgbClr val="FDB809"/>
                </a:solidFill>
                <a:latin typeface="Arial Unicode MS"/>
                <a:cs typeface="Arial Unicode MS"/>
              </a:rPr>
              <a:t></a:t>
            </a:r>
            <a:endParaRPr sz="1900">
              <a:latin typeface="Arial Unicode MS"/>
              <a:cs typeface="Arial Unicode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10260" y="1960504"/>
            <a:ext cx="7850479" cy="2414143"/>
          </a:xfrm>
          <a:prstGeom prst="rect">
            <a:avLst/>
          </a:prstGeom>
        </p:spPr>
        <p:txBody>
          <a:bodyPr wrap="square" lIns="0" tIns="13081" rIns="0" bIns="0" rtlCol="0">
            <a:noAutofit/>
          </a:bodyPr>
          <a:lstStyle/>
          <a:p>
            <a:pPr marL="12700">
              <a:lnSpc>
                <a:spcPts val="2060"/>
              </a:lnSpc>
            </a:pPr>
            <a:r>
              <a:rPr sz="2000" spc="0" dirty="0" smtClean="0">
                <a:latin typeface="Constantia"/>
                <a:cs typeface="Constantia"/>
              </a:rPr>
              <a:t>Unlike past during 2000s more NGOs emerged in the field of advocacy</a:t>
            </a:r>
            <a:endParaRPr sz="2000">
              <a:latin typeface="Constantia"/>
              <a:cs typeface="Constantia"/>
            </a:endParaRPr>
          </a:p>
          <a:p>
            <a:pPr marL="12700" marR="46508">
              <a:lnSpc>
                <a:spcPts val="1964"/>
              </a:lnSpc>
            </a:pPr>
            <a:r>
              <a:rPr sz="2000" spc="-8" dirty="0" smtClean="0">
                <a:latin typeface="Constantia"/>
                <a:cs typeface="Constantia"/>
              </a:rPr>
              <a:t>and development.</a:t>
            </a:r>
            <a:endParaRPr sz="2000">
              <a:latin typeface="Constantia"/>
              <a:cs typeface="Constantia"/>
            </a:endParaRPr>
          </a:p>
          <a:p>
            <a:pPr marL="12700" marR="46508">
              <a:lnSpc>
                <a:spcPts val="2400"/>
              </a:lnSpc>
              <a:spcBef>
                <a:spcPts val="21"/>
              </a:spcBef>
            </a:pPr>
            <a:r>
              <a:rPr sz="2000" spc="-13" dirty="0" smtClean="0">
                <a:latin typeface="Constantia"/>
                <a:cs typeface="Constantia"/>
              </a:rPr>
              <a:t>It is difficult to estimate the number of NGOs working in Pakistan.</a:t>
            </a:r>
            <a:endParaRPr sz="2000">
              <a:latin typeface="Constantia"/>
              <a:cs typeface="Constantia"/>
            </a:endParaRPr>
          </a:p>
          <a:p>
            <a:pPr marL="12700" marR="15787">
              <a:lnSpc>
                <a:spcPts val="2360"/>
              </a:lnSpc>
            </a:pPr>
            <a:r>
              <a:rPr sz="2000" spc="13" dirty="0" smtClean="0">
                <a:latin typeface="Constantia"/>
                <a:cs typeface="Constantia"/>
              </a:rPr>
              <a:t>According  to  a  study  by  UNDP  the  number  is  between  8,000  to</a:t>
            </a:r>
            <a:endParaRPr sz="2000">
              <a:latin typeface="Constantia"/>
              <a:cs typeface="Constantia"/>
            </a:endParaRPr>
          </a:p>
          <a:p>
            <a:pPr marL="12700" marR="15199">
              <a:lnSpc>
                <a:spcPts val="1920"/>
              </a:lnSpc>
            </a:pPr>
            <a:r>
              <a:rPr sz="2000" spc="22" dirty="0" smtClean="0">
                <a:latin typeface="Constantia"/>
                <a:cs typeface="Constantia"/>
              </a:rPr>
              <a:t>16,000, if unregistered NGOs and CBOs are added, the number could</a:t>
            </a:r>
            <a:endParaRPr sz="2000">
              <a:latin typeface="Constantia"/>
              <a:cs typeface="Constantia"/>
            </a:endParaRPr>
          </a:p>
          <a:p>
            <a:pPr marL="12700" marR="9523">
              <a:lnSpc>
                <a:spcPts val="1920"/>
              </a:lnSpc>
            </a:pPr>
            <a:r>
              <a:rPr sz="2000" spc="66" dirty="0" smtClean="0">
                <a:latin typeface="Constantia"/>
                <a:cs typeface="Constantia"/>
              </a:rPr>
              <a:t>be between 25,000 to 35,000. (This number is 45000  by Aga Khan</a:t>
            </a:r>
            <a:endParaRPr sz="2000">
              <a:latin typeface="Constantia"/>
              <a:cs typeface="Constantia"/>
            </a:endParaRPr>
          </a:p>
          <a:p>
            <a:pPr marL="12700" marR="46508">
              <a:lnSpc>
                <a:spcPts val="1960"/>
              </a:lnSpc>
              <a:spcBef>
                <a:spcPts val="2"/>
              </a:spcBef>
            </a:pPr>
            <a:r>
              <a:rPr sz="2000" spc="-7" dirty="0" smtClean="0">
                <a:latin typeface="Constantia"/>
                <a:cs typeface="Constantia"/>
              </a:rPr>
              <a:t>Foundation)</a:t>
            </a:r>
            <a:endParaRPr sz="2000">
              <a:latin typeface="Constantia"/>
              <a:cs typeface="Constantia"/>
            </a:endParaRPr>
          </a:p>
          <a:p>
            <a:pPr marL="12700" marR="1828">
              <a:lnSpc>
                <a:spcPts val="2360"/>
              </a:lnSpc>
              <a:spcBef>
                <a:spcPts val="20"/>
              </a:spcBef>
            </a:pPr>
            <a:r>
              <a:rPr sz="2000" spc="61" dirty="0" smtClean="0">
                <a:latin typeface="Constantia"/>
                <a:cs typeface="Constantia"/>
              </a:rPr>
              <a:t>Funding coming to the government is many times higher than the</a:t>
            </a:r>
            <a:endParaRPr sz="2000">
              <a:latin typeface="Constantia"/>
              <a:cs typeface="Constantia"/>
            </a:endParaRPr>
          </a:p>
          <a:p>
            <a:pPr marL="12700" marR="46508">
              <a:lnSpc>
                <a:spcPts val="1960"/>
              </a:lnSpc>
            </a:pPr>
            <a:r>
              <a:rPr sz="2000" spc="-11" dirty="0" smtClean="0">
                <a:latin typeface="Constantia"/>
                <a:cs typeface="Constantia"/>
              </a:rPr>
              <a:t>amount of funds coming to NGOs.</a:t>
            </a:r>
            <a:endParaRPr sz="2000">
              <a:latin typeface="Constantia"/>
              <a:cs typeface="Constanti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35940" y="2508043"/>
            <a:ext cx="194917" cy="570992"/>
          </a:xfrm>
          <a:prstGeom prst="rect">
            <a:avLst/>
          </a:prstGeom>
        </p:spPr>
        <p:txBody>
          <a:bodyPr wrap="square" lIns="0" tIns="11779" rIns="0" bIns="0" rtlCol="0">
            <a:noAutofit/>
          </a:bodyPr>
          <a:lstStyle/>
          <a:p>
            <a:pPr marL="12700">
              <a:lnSpc>
                <a:spcPts val="1855"/>
              </a:lnSpc>
            </a:pPr>
            <a:r>
              <a:rPr sz="1900" spc="94" dirty="0" smtClean="0">
                <a:solidFill>
                  <a:srgbClr val="FDB809"/>
                </a:solidFill>
                <a:latin typeface="Arial Unicode MS"/>
                <a:cs typeface="Arial Unicode MS"/>
              </a:rPr>
              <a:t></a:t>
            </a:r>
            <a:endParaRPr sz="1900">
              <a:latin typeface="Arial Unicode MS"/>
              <a:cs typeface="Arial Unicode MS"/>
            </a:endParaRPr>
          </a:p>
          <a:p>
            <a:pPr marL="12700">
              <a:lnSpc>
                <a:spcPct val="89192"/>
              </a:lnSpc>
              <a:spcBef>
                <a:spcPts val="272"/>
              </a:spcBef>
            </a:pPr>
            <a:r>
              <a:rPr sz="1900" spc="94" dirty="0" smtClean="0">
                <a:solidFill>
                  <a:srgbClr val="FDB809"/>
                </a:solidFill>
                <a:latin typeface="Arial Unicode MS"/>
                <a:cs typeface="Arial Unicode MS"/>
              </a:rPr>
              <a:t></a:t>
            </a:r>
            <a:endParaRPr sz="1900">
              <a:latin typeface="Arial Unicode MS"/>
              <a:cs typeface="Arial Unicode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35940" y="3849173"/>
            <a:ext cx="195132" cy="266496"/>
          </a:xfrm>
          <a:prstGeom prst="rect">
            <a:avLst/>
          </a:prstGeom>
        </p:spPr>
        <p:txBody>
          <a:bodyPr wrap="square" lIns="0" tIns="11779" rIns="0" bIns="0" rtlCol="0">
            <a:noAutofit/>
          </a:bodyPr>
          <a:lstStyle/>
          <a:p>
            <a:pPr marL="12700">
              <a:lnSpc>
                <a:spcPts val="1855"/>
              </a:lnSpc>
            </a:pPr>
            <a:r>
              <a:rPr sz="1900" spc="94" dirty="0" smtClean="0">
                <a:solidFill>
                  <a:srgbClr val="FDB809"/>
                </a:solidFill>
                <a:latin typeface="Arial Unicode MS"/>
                <a:cs typeface="Arial Unicode MS"/>
              </a:rPr>
              <a:t></a:t>
            </a:r>
            <a:endParaRPr sz="1900">
              <a:latin typeface="Arial Unicode MS"/>
              <a:cs typeface="Arial Unicode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35940" y="4398057"/>
            <a:ext cx="194917" cy="266192"/>
          </a:xfrm>
          <a:prstGeom prst="rect">
            <a:avLst/>
          </a:prstGeom>
        </p:spPr>
        <p:txBody>
          <a:bodyPr wrap="square" lIns="0" tIns="11779" rIns="0" bIns="0" rtlCol="0">
            <a:noAutofit/>
          </a:bodyPr>
          <a:lstStyle/>
          <a:p>
            <a:pPr marL="12700">
              <a:lnSpc>
                <a:spcPts val="1855"/>
              </a:lnSpc>
            </a:pPr>
            <a:r>
              <a:rPr sz="1900" spc="94" dirty="0" smtClean="0">
                <a:solidFill>
                  <a:srgbClr val="FDB809"/>
                </a:solidFill>
                <a:latin typeface="Arial Unicode MS"/>
                <a:cs typeface="Arial Unicode MS"/>
              </a:rPr>
              <a:t></a:t>
            </a:r>
            <a:endParaRPr sz="1900">
              <a:latin typeface="Arial Unicode MS"/>
              <a:cs typeface="Arial Unicode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10260" y="4399539"/>
            <a:ext cx="606809" cy="279908"/>
          </a:xfrm>
          <a:prstGeom prst="rect">
            <a:avLst/>
          </a:prstGeom>
        </p:spPr>
        <p:txBody>
          <a:bodyPr wrap="square" lIns="0" tIns="13366" rIns="0" bIns="0" rtlCol="0">
            <a:noAutofit/>
          </a:bodyPr>
          <a:lstStyle/>
          <a:p>
            <a:pPr marL="12700">
              <a:lnSpc>
                <a:spcPts val="2105"/>
              </a:lnSpc>
            </a:pPr>
            <a:r>
              <a:rPr sz="2000" spc="-7" dirty="0" smtClean="0">
                <a:latin typeface="Constantia"/>
                <a:cs typeface="Constantia"/>
              </a:rPr>
              <a:t>Only</a:t>
            </a:r>
            <a:endParaRPr sz="2000">
              <a:latin typeface="Constantia"/>
              <a:cs typeface="Constant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00530" y="4399539"/>
            <a:ext cx="449394" cy="279908"/>
          </a:xfrm>
          <a:prstGeom prst="rect">
            <a:avLst/>
          </a:prstGeom>
        </p:spPr>
        <p:txBody>
          <a:bodyPr wrap="square" lIns="0" tIns="13366" rIns="0" bIns="0" rtlCol="0">
            <a:noAutofit/>
          </a:bodyPr>
          <a:lstStyle/>
          <a:p>
            <a:pPr marL="12700">
              <a:lnSpc>
                <a:spcPts val="2105"/>
              </a:lnSpc>
            </a:pPr>
            <a:r>
              <a:rPr sz="2000" spc="-3" dirty="0" smtClean="0">
                <a:latin typeface="Constantia"/>
                <a:cs typeface="Constantia"/>
              </a:rPr>
              <a:t>few</a:t>
            </a:r>
            <a:endParaRPr sz="2000">
              <a:latin typeface="Constantia"/>
              <a:cs typeface="Constant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435098" y="4399539"/>
            <a:ext cx="740234" cy="279908"/>
          </a:xfrm>
          <a:prstGeom prst="rect">
            <a:avLst/>
          </a:prstGeom>
        </p:spPr>
        <p:txBody>
          <a:bodyPr wrap="square" lIns="0" tIns="13366" rIns="0" bIns="0" rtlCol="0">
            <a:noAutofit/>
          </a:bodyPr>
          <a:lstStyle/>
          <a:p>
            <a:pPr marL="12700">
              <a:lnSpc>
                <a:spcPts val="2105"/>
              </a:lnSpc>
            </a:pPr>
            <a:r>
              <a:rPr sz="2000" dirty="0" smtClean="0">
                <a:latin typeface="Constantia"/>
                <a:cs typeface="Constantia"/>
              </a:rPr>
              <a:t>NGOs</a:t>
            </a:r>
            <a:endParaRPr sz="2000">
              <a:latin typeface="Constantia"/>
              <a:cs typeface="Constant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459607" y="4399539"/>
            <a:ext cx="564957" cy="279908"/>
          </a:xfrm>
          <a:prstGeom prst="rect">
            <a:avLst/>
          </a:prstGeom>
        </p:spPr>
        <p:txBody>
          <a:bodyPr wrap="square" lIns="0" tIns="13366" rIns="0" bIns="0" rtlCol="0">
            <a:noAutofit/>
          </a:bodyPr>
          <a:lstStyle/>
          <a:p>
            <a:pPr marL="12700">
              <a:lnSpc>
                <a:spcPts val="2105"/>
              </a:lnSpc>
            </a:pPr>
            <a:r>
              <a:rPr sz="2000" spc="-26" dirty="0" smtClean="0">
                <a:latin typeface="Constantia"/>
                <a:cs typeface="Constantia"/>
              </a:rPr>
              <a:t>have</a:t>
            </a:r>
            <a:endParaRPr sz="2000">
              <a:latin typeface="Constantia"/>
              <a:cs typeface="Constant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308475" y="4399539"/>
            <a:ext cx="1346773" cy="279908"/>
          </a:xfrm>
          <a:prstGeom prst="rect">
            <a:avLst/>
          </a:prstGeom>
        </p:spPr>
        <p:txBody>
          <a:bodyPr wrap="square" lIns="0" tIns="13366" rIns="0" bIns="0" rtlCol="0">
            <a:noAutofit/>
          </a:bodyPr>
          <a:lstStyle/>
          <a:p>
            <a:pPr marL="12700">
              <a:lnSpc>
                <a:spcPts val="2105"/>
              </a:lnSpc>
            </a:pPr>
            <a:r>
              <a:rPr sz="2000" spc="-8" dirty="0" smtClean="0">
                <a:latin typeface="Constantia"/>
                <a:cs typeface="Constantia"/>
              </a:rPr>
              <a:t>comparable</a:t>
            </a:r>
            <a:endParaRPr sz="2000">
              <a:latin typeface="Constantia"/>
              <a:cs typeface="Constant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39409" y="4399539"/>
            <a:ext cx="1329463" cy="279908"/>
          </a:xfrm>
          <a:prstGeom prst="rect">
            <a:avLst/>
          </a:prstGeom>
        </p:spPr>
        <p:txBody>
          <a:bodyPr wrap="square" lIns="0" tIns="13366" rIns="0" bIns="0" rtlCol="0">
            <a:noAutofit/>
          </a:bodyPr>
          <a:lstStyle/>
          <a:p>
            <a:pPr marL="12700">
              <a:lnSpc>
                <a:spcPts val="2105"/>
              </a:lnSpc>
            </a:pPr>
            <a:r>
              <a:rPr sz="2000" spc="-6" dirty="0" smtClean="0">
                <a:latin typeface="Constantia"/>
                <a:cs typeface="Constantia"/>
              </a:rPr>
              <a:t>credentials,</a:t>
            </a:r>
            <a:endParaRPr sz="2000">
              <a:latin typeface="Constantia"/>
              <a:cs typeface="Constant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558278" y="4399539"/>
            <a:ext cx="1094858" cy="279908"/>
          </a:xfrm>
          <a:prstGeom prst="rect">
            <a:avLst/>
          </a:prstGeom>
        </p:spPr>
        <p:txBody>
          <a:bodyPr wrap="square" lIns="0" tIns="13366" rIns="0" bIns="0" rtlCol="0">
            <a:noAutofit/>
          </a:bodyPr>
          <a:lstStyle/>
          <a:p>
            <a:pPr marL="12700">
              <a:lnSpc>
                <a:spcPts val="2105"/>
              </a:lnSpc>
            </a:pPr>
            <a:r>
              <a:rPr sz="2000" spc="3" dirty="0" smtClean="0">
                <a:latin typeface="Constantia"/>
                <a:cs typeface="Constantia"/>
              </a:rPr>
              <a:t>sufficient</a:t>
            </a:r>
            <a:endParaRPr sz="2000">
              <a:latin typeface="Constantia"/>
              <a:cs typeface="Constant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10260" y="4643379"/>
            <a:ext cx="7835873" cy="1316558"/>
          </a:xfrm>
          <a:prstGeom prst="rect">
            <a:avLst/>
          </a:prstGeom>
        </p:spPr>
        <p:txBody>
          <a:bodyPr wrap="square" lIns="0" tIns="9525" rIns="0" bIns="0" rtlCol="0">
            <a:noAutofit/>
          </a:bodyPr>
          <a:lstStyle/>
          <a:p>
            <a:pPr marL="12700" algn="just">
              <a:lnSpc>
                <a:spcPts val="2441"/>
              </a:lnSpc>
            </a:pPr>
            <a:r>
              <a:rPr sz="2000" spc="-25" dirty="0" smtClean="0">
                <a:latin typeface="Constantia"/>
                <a:cs typeface="Constantia"/>
              </a:rPr>
              <a:t>r</a:t>
            </a:r>
            <a:r>
              <a:rPr sz="2000" spc="0" dirty="0" smtClean="0">
                <a:latin typeface="Constantia"/>
                <a:cs typeface="Constantia"/>
              </a:rPr>
              <a:t>es</a:t>
            </a:r>
            <a:r>
              <a:rPr sz="2000" spc="-9" dirty="0" smtClean="0">
                <a:latin typeface="Constantia"/>
                <a:cs typeface="Constantia"/>
              </a:rPr>
              <a:t>o</a:t>
            </a:r>
            <a:r>
              <a:rPr sz="2000" spc="-14" dirty="0" smtClean="0">
                <a:latin typeface="Constantia"/>
                <a:cs typeface="Constantia"/>
              </a:rPr>
              <a:t>u</a:t>
            </a:r>
            <a:r>
              <a:rPr sz="2000" spc="-25" dirty="0" smtClean="0">
                <a:latin typeface="Constantia"/>
                <a:cs typeface="Constantia"/>
              </a:rPr>
              <a:t>r</a:t>
            </a:r>
            <a:r>
              <a:rPr sz="2000" spc="-34" dirty="0" smtClean="0">
                <a:latin typeface="Constantia"/>
                <a:cs typeface="Constantia"/>
              </a:rPr>
              <a:t>c</a:t>
            </a:r>
            <a:r>
              <a:rPr sz="2000" spc="0" dirty="0" smtClean="0">
                <a:latin typeface="Constantia"/>
                <a:cs typeface="Constantia"/>
              </a:rPr>
              <a:t>e</a:t>
            </a:r>
            <a:r>
              <a:rPr sz="2000" spc="-19" dirty="0" smtClean="0">
                <a:latin typeface="Constantia"/>
                <a:cs typeface="Constantia"/>
              </a:rPr>
              <a:t>s</a:t>
            </a:r>
            <a:r>
              <a:rPr sz="2000" spc="0" dirty="0" smtClean="0">
                <a:latin typeface="Constantia"/>
                <a:cs typeface="Constantia"/>
              </a:rPr>
              <a:t>, </a:t>
            </a:r>
            <a:r>
              <a:rPr sz="2000" spc="-50" dirty="0" smtClean="0">
                <a:latin typeface="Constantia"/>
                <a:cs typeface="Constantia"/>
              </a:rPr>
              <a:t>c</a:t>
            </a:r>
            <a:r>
              <a:rPr sz="2000" spc="-25" dirty="0" smtClean="0">
                <a:latin typeface="Constantia"/>
                <a:cs typeface="Constantia"/>
              </a:rPr>
              <a:t>o</a:t>
            </a:r>
            <a:r>
              <a:rPr sz="2000" spc="-54" dirty="0" smtClean="0">
                <a:latin typeface="Constantia"/>
                <a:cs typeface="Constantia"/>
              </a:rPr>
              <a:t>v</a:t>
            </a:r>
            <a:r>
              <a:rPr sz="2000" spc="0" dirty="0" smtClean="0">
                <a:latin typeface="Constantia"/>
                <a:cs typeface="Constantia"/>
              </a:rPr>
              <a:t>e</a:t>
            </a:r>
            <a:r>
              <a:rPr sz="2000" spc="-34" dirty="0" smtClean="0">
                <a:latin typeface="Constantia"/>
                <a:cs typeface="Constantia"/>
              </a:rPr>
              <a:t>r</a:t>
            </a:r>
            <a:r>
              <a:rPr sz="2000" spc="0" dirty="0" smtClean="0">
                <a:latin typeface="Constantia"/>
                <a:cs typeface="Constantia"/>
              </a:rPr>
              <a:t>a</a:t>
            </a:r>
            <a:r>
              <a:rPr sz="2000" spc="-50" dirty="0" smtClean="0">
                <a:latin typeface="Constantia"/>
                <a:cs typeface="Constantia"/>
              </a:rPr>
              <a:t>g</a:t>
            </a:r>
            <a:r>
              <a:rPr sz="2000" spc="0" dirty="0" smtClean="0">
                <a:latin typeface="Constantia"/>
                <a:cs typeface="Constantia"/>
              </a:rPr>
              <a:t>e,</a:t>
            </a:r>
            <a:r>
              <a:rPr sz="2000" spc="9" dirty="0" smtClean="0">
                <a:latin typeface="Constantia"/>
                <a:cs typeface="Constantia"/>
              </a:rPr>
              <a:t> </a:t>
            </a:r>
            <a:r>
              <a:rPr sz="2000" spc="0" dirty="0" smtClean="0">
                <a:latin typeface="Constantia"/>
                <a:cs typeface="Constantia"/>
              </a:rPr>
              <a:t>lin</a:t>
            </a:r>
            <a:r>
              <a:rPr sz="2000" spc="-4" dirty="0" smtClean="0">
                <a:latin typeface="Constantia"/>
                <a:cs typeface="Constantia"/>
              </a:rPr>
              <a:t>k</a:t>
            </a:r>
            <a:r>
              <a:rPr sz="2000" spc="0" dirty="0" smtClean="0">
                <a:latin typeface="Constantia"/>
                <a:cs typeface="Constantia"/>
              </a:rPr>
              <a:t>a</a:t>
            </a:r>
            <a:r>
              <a:rPr sz="2000" spc="-50" dirty="0" smtClean="0">
                <a:latin typeface="Constantia"/>
                <a:cs typeface="Constantia"/>
              </a:rPr>
              <a:t>g</a:t>
            </a:r>
            <a:r>
              <a:rPr sz="2000" spc="-9" dirty="0" smtClean="0">
                <a:latin typeface="Constantia"/>
                <a:cs typeface="Constantia"/>
              </a:rPr>
              <a:t>e</a:t>
            </a:r>
            <a:r>
              <a:rPr sz="2000" spc="-19" dirty="0" smtClean="0">
                <a:latin typeface="Constantia"/>
                <a:cs typeface="Constantia"/>
              </a:rPr>
              <a:t>s</a:t>
            </a:r>
            <a:r>
              <a:rPr sz="2000" spc="0" dirty="0" smtClean="0">
                <a:latin typeface="Constantia"/>
                <a:cs typeface="Constantia"/>
              </a:rPr>
              <a:t>,</a:t>
            </a:r>
            <a:r>
              <a:rPr sz="2000" spc="9" dirty="0" smtClean="0">
                <a:latin typeface="Constantia"/>
                <a:cs typeface="Constantia"/>
              </a:rPr>
              <a:t> </a:t>
            </a:r>
            <a:r>
              <a:rPr sz="2000" spc="0" dirty="0" smtClean="0">
                <a:latin typeface="Constantia"/>
                <a:cs typeface="Constantia"/>
              </a:rPr>
              <a:t>del</a:t>
            </a:r>
            <a:r>
              <a:rPr sz="2000" spc="-34" dirty="0" smtClean="0">
                <a:latin typeface="Constantia"/>
                <a:cs typeface="Constantia"/>
              </a:rPr>
              <a:t>i</a:t>
            </a:r>
            <a:r>
              <a:rPr sz="2000" spc="-44" dirty="0" smtClean="0">
                <a:latin typeface="Constantia"/>
                <a:cs typeface="Constantia"/>
              </a:rPr>
              <a:t>v</a:t>
            </a:r>
            <a:r>
              <a:rPr sz="2000" spc="0" dirty="0" smtClean="0">
                <a:latin typeface="Constantia"/>
                <a:cs typeface="Constantia"/>
              </a:rPr>
              <a:t>e</a:t>
            </a:r>
            <a:r>
              <a:rPr sz="2000" spc="19" dirty="0" smtClean="0">
                <a:latin typeface="Constantia"/>
                <a:cs typeface="Constantia"/>
              </a:rPr>
              <a:t>r</a:t>
            </a:r>
            <a:r>
              <a:rPr sz="2000" spc="0" dirty="0" smtClean="0">
                <a:latin typeface="Constantia"/>
                <a:cs typeface="Constantia"/>
              </a:rPr>
              <a:t>y</a:t>
            </a:r>
            <a:r>
              <a:rPr sz="2000" spc="-44" dirty="0" smtClean="0">
                <a:latin typeface="Constantia"/>
                <a:cs typeface="Constantia"/>
              </a:rPr>
              <a:t> </a:t>
            </a:r>
            <a:r>
              <a:rPr sz="2000" spc="0" dirty="0" smtClean="0">
                <a:latin typeface="Constantia"/>
                <a:cs typeface="Constantia"/>
              </a:rPr>
              <a:t>m</a:t>
            </a:r>
            <a:r>
              <a:rPr sz="2000" spc="-9" dirty="0" smtClean="0">
                <a:latin typeface="Constantia"/>
                <a:cs typeface="Constantia"/>
              </a:rPr>
              <a:t>e</a:t>
            </a:r>
            <a:r>
              <a:rPr sz="2000" spc="0" dirty="0" smtClean="0">
                <a:latin typeface="Constantia"/>
                <a:cs typeface="Constantia"/>
              </a:rPr>
              <a:t>chanisms</a:t>
            </a:r>
            <a:r>
              <a:rPr sz="2000" spc="-34" dirty="0" smtClean="0">
                <a:latin typeface="Constantia"/>
                <a:cs typeface="Constantia"/>
              </a:rPr>
              <a:t> </a:t>
            </a:r>
            <a:r>
              <a:rPr sz="2000" spc="0" dirty="0" smtClean="0">
                <a:latin typeface="Constantia"/>
                <a:cs typeface="Constantia"/>
              </a:rPr>
              <a:t>and</a:t>
            </a:r>
            <a:r>
              <a:rPr sz="2000" spc="-4" dirty="0" smtClean="0">
                <a:latin typeface="Constantia"/>
                <a:cs typeface="Constantia"/>
              </a:rPr>
              <a:t> </a:t>
            </a:r>
            <a:r>
              <a:rPr sz="2000" spc="0" dirty="0" smtClean="0">
                <a:latin typeface="Constantia"/>
                <a:cs typeface="Constantia"/>
              </a:rPr>
              <a:t>doc</a:t>
            </a:r>
            <a:r>
              <a:rPr sz="2000" spc="-14" dirty="0" smtClean="0">
                <a:latin typeface="Constantia"/>
                <a:cs typeface="Constantia"/>
              </a:rPr>
              <a:t>u</a:t>
            </a:r>
            <a:r>
              <a:rPr sz="2000" spc="0" dirty="0" smtClean="0">
                <a:latin typeface="Constantia"/>
                <a:cs typeface="Constantia"/>
              </a:rPr>
              <a:t>ment</a:t>
            </a:r>
            <a:r>
              <a:rPr sz="2000" spc="-14" dirty="0" smtClean="0">
                <a:latin typeface="Constantia"/>
                <a:cs typeface="Constantia"/>
              </a:rPr>
              <a:t>a</a:t>
            </a:r>
            <a:r>
              <a:rPr sz="2000" spc="0" dirty="0" smtClean="0">
                <a:latin typeface="Constantia"/>
                <a:cs typeface="Constantia"/>
              </a:rPr>
              <a:t>t</a:t>
            </a:r>
            <a:r>
              <a:rPr sz="2000" spc="-14" dirty="0" smtClean="0">
                <a:latin typeface="Constantia"/>
                <a:cs typeface="Constantia"/>
              </a:rPr>
              <a:t>io</a:t>
            </a:r>
            <a:r>
              <a:rPr sz="2000" spc="0" dirty="0" smtClean="0">
                <a:latin typeface="Constantia"/>
                <a:cs typeface="Constantia"/>
              </a:rPr>
              <a:t>n </a:t>
            </a:r>
            <a:endParaRPr sz="2000">
              <a:latin typeface="Constantia"/>
              <a:cs typeface="Constantia"/>
            </a:endParaRPr>
          </a:p>
          <a:p>
            <a:pPr marL="12700" algn="just">
              <a:lnSpc>
                <a:spcPts val="2441"/>
              </a:lnSpc>
            </a:pPr>
            <a:r>
              <a:rPr sz="2000" spc="-7" dirty="0" smtClean="0">
                <a:latin typeface="Constantia"/>
                <a:cs typeface="Constantia"/>
              </a:rPr>
              <a:t>systems.</a:t>
            </a:r>
            <a:endParaRPr sz="2000">
              <a:latin typeface="Constantia"/>
              <a:cs typeface="Constantia"/>
            </a:endParaRPr>
          </a:p>
          <a:p>
            <a:pPr marL="12700" marR="3540" algn="just">
              <a:lnSpc>
                <a:spcPts val="2441"/>
              </a:lnSpc>
            </a:pPr>
            <a:r>
              <a:rPr sz="2000" spc="-5" dirty="0" smtClean="0">
                <a:latin typeface="Constantia"/>
                <a:cs typeface="Constantia"/>
              </a:rPr>
              <a:t>According to Canadian International Development Agency (CIDA) </a:t>
            </a:r>
            <a:endParaRPr sz="2000">
              <a:latin typeface="Constantia"/>
              <a:cs typeface="Constantia"/>
            </a:endParaRPr>
          </a:p>
          <a:p>
            <a:pPr marL="12700" marR="3540" algn="just">
              <a:lnSpc>
                <a:spcPts val="2441"/>
              </a:lnSpc>
            </a:pPr>
            <a:r>
              <a:rPr sz="2000" spc="0" dirty="0" smtClean="0">
                <a:latin typeface="Constantia"/>
                <a:cs typeface="Constantia"/>
              </a:rPr>
              <a:t>there are less then 100 effective NGOs in Pakistan, but thousands of </a:t>
            </a:r>
            <a:endParaRPr sz="2000">
              <a:latin typeface="Constantia"/>
              <a:cs typeface="Constantia"/>
            </a:endParaRPr>
          </a:p>
          <a:p>
            <a:pPr marL="12700" marR="3540" algn="just">
              <a:lnSpc>
                <a:spcPts val="2441"/>
              </a:lnSpc>
            </a:pPr>
            <a:r>
              <a:rPr sz="2000" spc="-15" dirty="0" smtClean="0">
                <a:latin typeface="Constantia"/>
                <a:cs typeface="Constantia"/>
              </a:rPr>
              <a:t>generally weak CBOs.</a:t>
            </a:r>
            <a:endParaRPr sz="2000">
              <a:latin typeface="Constantia"/>
              <a:cs typeface="Constanti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35940" y="5190537"/>
            <a:ext cx="194917" cy="266192"/>
          </a:xfrm>
          <a:prstGeom prst="rect">
            <a:avLst/>
          </a:prstGeom>
        </p:spPr>
        <p:txBody>
          <a:bodyPr wrap="square" lIns="0" tIns="11779" rIns="0" bIns="0" rtlCol="0">
            <a:noAutofit/>
          </a:bodyPr>
          <a:lstStyle/>
          <a:p>
            <a:pPr marL="12700">
              <a:lnSpc>
                <a:spcPts val="1855"/>
              </a:lnSpc>
            </a:pPr>
            <a:r>
              <a:rPr sz="1900" spc="94" dirty="0" smtClean="0">
                <a:solidFill>
                  <a:srgbClr val="FDB809"/>
                </a:solidFill>
                <a:latin typeface="Arial Unicode MS"/>
                <a:cs typeface="Arial Unicode MS"/>
              </a:rPr>
              <a:t></a:t>
            </a:r>
            <a:endParaRPr sz="1900">
              <a:latin typeface="Arial Unicode MS"/>
              <a:cs typeface="Arial Unicode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0"/>
            <a:ext cx="9144000" cy="102822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400615" y="0"/>
            <a:ext cx="4743384" cy="60006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0"/>
            <a:ext cx="9091760" cy="102146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030" y="50926"/>
            <a:ext cx="9146173" cy="90474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44500" y="569112"/>
            <a:ext cx="6656358" cy="1671300"/>
          </a:xfrm>
          <a:prstGeom prst="rect">
            <a:avLst/>
          </a:prstGeom>
        </p:spPr>
        <p:txBody>
          <a:bodyPr wrap="square" lIns="0" tIns="29210" rIns="0" bIns="0" rtlCol="0">
            <a:noAutofit/>
          </a:bodyPr>
          <a:lstStyle/>
          <a:p>
            <a:pPr marL="12700" marR="38398">
              <a:lnSpc>
                <a:spcPts val="4600"/>
              </a:lnSpc>
            </a:pPr>
            <a:r>
              <a:rPr sz="4500" spc="-8" dirty="0" smtClean="0">
                <a:solidFill>
                  <a:srgbClr val="4E5B6E"/>
                </a:solidFill>
                <a:latin typeface="Calibri"/>
                <a:cs typeface="Calibri"/>
              </a:rPr>
              <a:t>Laws governing the NGOs in</a:t>
            </a:r>
            <a:endParaRPr sz="4500">
              <a:latin typeface="Calibri"/>
              <a:cs typeface="Calibri"/>
            </a:endParaRPr>
          </a:p>
          <a:p>
            <a:pPr marL="12700" marR="38398">
              <a:lnSpc>
                <a:spcPts val="5400"/>
              </a:lnSpc>
              <a:spcBef>
                <a:spcPts val="39"/>
              </a:spcBef>
            </a:pPr>
            <a:r>
              <a:rPr sz="4500" spc="-24" dirty="0" smtClean="0">
                <a:solidFill>
                  <a:srgbClr val="4E5B6E"/>
                </a:solidFill>
                <a:latin typeface="Calibri"/>
                <a:cs typeface="Calibri"/>
              </a:rPr>
              <a:t>Pakistan</a:t>
            </a:r>
            <a:endParaRPr sz="4500">
              <a:latin typeface="Calibri"/>
              <a:cs typeface="Calibri"/>
            </a:endParaRPr>
          </a:p>
          <a:p>
            <a:pPr marL="104140">
              <a:lnSpc>
                <a:spcPct val="101725"/>
              </a:lnSpc>
              <a:spcBef>
                <a:spcPts val="345"/>
              </a:spcBef>
            </a:pPr>
            <a:r>
              <a:rPr sz="1900" spc="127" dirty="0" smtClean="0">
                <a:solidFill>
                  <a:srgbClr val="FDB809"/>
                </a:solidFill>
                <a:latin typeface="Arial Unicode MS"/>
                <a:cs typeface="Arial Unicode MS"/>
              </a:rPr>
              <a:t> </a:t>
            </a:r>
            <a:r>
              <a:rPr sz="2000" spc="-15" dirty="0" smtClean="0">
                <a:latin typeface="Constantia"/>
                <a:cs typeface="Constantia"/>
              </a:rPr>
              <a:t>There are six laws under which NGOs operate in Pakistan</a:t>
            </a:r>
            <a:endParaRPr sz="2000">
              <a:latin typeface="Constantia"/>
              <a:cs typeface="Constant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08506" y="2263564"/>
            <a:ext cx="7022614" cy="3104362"/>
          </a:xfrm>
          <a:prstGeom prst="rect">
            <a:avLst/>
          </a:prstGeom>
        </p:spPr>
        <p:txBody>
          <a:bodyPr wrap="square" lIns="0" tIns="12446" rIns="0" bIns="0" rtlCol="0">
            <a:noAutofit/>
          </a:bodyPr>
          <a:lstStyle/>
          <a:p>
            <a:pPr marL="12700" marR="36118">
              <a:lnSpc>
                <a:spcPts val="1960"/>
              </a:lnSpc>
            </a:pPr>
            <a:r>
              <a:rPr sz="1900" spc="-9" dirty="0" smtClean="0">
                <a:latin typeface="Constantia"/>
                <a:cs typeface="Constantia"/>
              </a:rPr>
              <a:t>Societies Registration Act, 1860 (for professional, cultural and</a:t>
            </a:r>
            <a:endParaRPr sz="1900">
              <a:latin typeface="Constantia"/>
              <a:cs typeface="Constantia"/>
            </a:endParaRPr>
          </a:p>
          <a:p>
            <a:pPr marL="12700" marR="36118">
              <a:lnSpc>
                <a:spcPts val="1860"/>
              </a:lnSpc>
            </a:pPr>
            <a:r>
              <a:rPr sz="1900" spc="-4" dirty="0" smtClean="0">
                <a:latin typeface="Constantia"/>
                <a:cs typeface="Constantia"/>
              </a:rPr>
              <a:t>educational bodies)</a:t>
            </a:r>
            <a:endParaRPr sz="1900">
              <a:latin typeface="Constantia"/>
              <a:cs typeface="Constantia"/>
            </a:endParaRPr>
          </a:p>
          <a:p>
            <a:pPr marL="12700" marR="674098">
              <a:lnSpc>
                <a:spcPts val="2319"/>
              </a:lnSpc>
              <a:spcBef>
                <a:spcPts val="261"/>
              </a:spcBef>
            </a:pPr>
            <a:r>
              <a:rPr sz="1900" spc="-21" dirty="0" smtClean="0">
                <a:latin typeface="Constantia"/>
                <a:cs typeface="Constantia"/>
              </a:rPr>
              <a:t>The Trusts Act 1882, (it provides legal cover for private acts of </a:t>
            </a:r>
            <a:endParaRPr sz="1900">
              <a:latin typeface="Constantia"/>
              <a:cs typeface="Constantia"/>
            </a:endParaRPr>
          </a:p>
          <a:p>
            <a:pPr marL="12700" marR="674098">
              <a:lnSpc>
                <a:spcPts val="2319"/>
              </a:lnSpc>
            </a:pPr>
            <a:r>
              <a:rPr sz="1900" spc="1" dirty="0" smtClean="0">
                <a:latin typeface="Constantia"/>
                <a:cs typeface="Constantia"/>
              </a:rPr>
              <a:t>charity)</a:t>
            </a:r>
            <a:endParaRPr sz="1900">
              <a:latin typeface="Constantia"/>
              <a:cs typeface="Constantia"/>
            </a:endParaRPr>
          </a:p>
          <a:p>
            <a:pPr marL="12700" marR="36118">
              <a:lnSpc>
                <a:spcPct val="101725"/>
              </a:lnSpc>
            </a:pPr>
            <a:r>
              <a:rPr sz="1900" spc="-14" dirty="0" smtClean="0">
                <a:latin typeface="Constantia"/>
                <a:cs typeface="Constantia"/>
              </a:rPr>
              <a:t>Cooperative Societies Act, 1952</a:t>
            </a:r>
            <a:endParaRPr sz="1900">
              <a:latin typeface="Constantia"/>
              <a:cs typeface="Constantia"/>
            </a:endParaRPr>
          </a:p>
          <a:p>
            <a:pPr marL="12700" marR="36118">
              <a:lnSpc>
                <a:spcPts val="2245"/>
              </a:lnSpc>
              <a:spcBef>
                <a:spcPts val="112"/>
              </a:spcBef>
            </a:pPr>
            <a:r>
              <a:rPr sz="1900" spc="-19" dirty="0" smtClean="0">
                <a:latin typeface="Constantia"/>
                <a:cs typeface="Constantia"/>
              </a:rPr>
              <a:t>The Voluntary Social Welfare Agencies (Registration and</a:t>
            </a:r>
            <a:endParaRPr sz="1900">
              <a:latin typeface="Constantia"/>
              <a:cs typeface="Constantia"/>
            </a:endParaRPr>
          </a:p>
          <a:p>
            <a:pPr marL="12700">
              <a:lnSpc>
                <a:spcPts val="1825"/>
              </a:lnSpc>
            </a:pPr>
            <a:r>
              <a:rPr sz="1900" spc="-16" dirty="0" smtClean="0">
                <a:latin typeface="Constantia"/>
                <a:cs typeface="Constantia"/>
              </a:rPr>
              <a:t>Control) Ordinance, 1961 (to regulate and assist the development of</a:t>
            </a:r>
            <a:endParaRPr sz="1900">
              <a:latin typeface="Constantia"/>
              <a:cs typeface="Constantia"/>
            </a:endParaRPr>
          </a:p>
          <a:p>
            <a:pPr marL="12700" marR="36118">
              <a:lnSpc>
                <a:spcPts val="1860"/>
              </a:lnSpc>
              <a:spcBef>
                <a:spcPts val="1"/>
              </a:spcBef>
            </a:pPr>
            <a:r>
              <a:rPr sz="1900" spc="-12" dirty="0" smtClean="0">
                <a:latin typeface="Constantia"/>
                <a:cs typeface="Constantia"/>
              </a:rPr>
              <a:t>NGOs undertaking welfare activities)</a:t>
            </a:r>
            <a:endParaRPr sz="1900">
              <a:latin typeface="Constantia"/>
              <a:cs typeface="Constantia"/>
            </a:endParaRPr>
          </a:p>
          <a:p>
            <a:pPr marL="12700" marR="74857">
              <a:lnSpc>
                <a:spcPts val="2319"/>
              </a:lnSpc>
              <a:spcBef>
                <a:spcPts val="261"/>
              </a:spcBef>
            </a:pPr>
            <a:r>
              <a:rPr sz="1900" spc="-14" dirty="0" smtClean="0">
                <a:latin typeface="Constantia"/>
                <a:cs typeface="Constantia"/>
              </a:rPr>
              <a:t>The Companies Ordinance, 1984 (it allows NGOs to set themselves </a:t>
            </a:r>
            <a:endParaRPr sz="1900">
              <a:latin typeface="Constantia"/>
              <a:cs typeface="Constantia"/>
            </a:endParaRPr>
          </a:p>
          <a:p>
            <a:pPr marL="12700" marR="74857">
              <a:lnSpc>
                <a:spcPts val="2319"/>
              </a:lnSpc>
            </a:pPr>
            <a:r>
              <a:rPr sz="1900" spc="-10" dirty="0" smtClean="0">
                <a:latin typeface="Constantia"/>
                <a:cs typeface="Constantia"/>
              </a:rPr>
              <a:t>as nonprofit companies)</a:t>
            </a:r>
            <a:endParaRPr sz="1900">
              <a:latin typeface="Constantia"/>
              <a:cs typeface="Constantia"/>
            </a:endParaRPr>
          </a:p>
          <a:p>
            <a:pPr marL="12700" marR="214778">
              <a:lnSpc>
                <a:spcPts val="2319"/>
              </a:lnSpc>
            </a:pPr>
            <a:r>
              <a:rPr sz="1900" spc="-17" dirty="0" smtClean="0">
                <a:latin typeface="Constantia"/>
                <a:cs typeface="Constantia"/>
              </a:rPr>
              <a:t>Income Tax Ordinance, 2001 (this Act sets out the tax exemptions </a:t>
            </a:r>
            <a:endParaRPr sz="1900">
              <a:latin typeface="Constantia"/>
              <a:cs typeface="Constantia"/>
            </a:endParaRPr>
          </a:p>
          <a:p>
            <a:pPr marL="12700" marR="214778">
              <a:lnSpc>
                <a:spcPts val="2319"/>
              </a:lnSpc>
            </a:pPr>
            <a:r>
              <a:rPr sz="1900" spc="-16" dirty="0" smtClean="0">
                <a:latin typeface="Constantia"/>
                <a:cs typeface="Constantia"/>
              </a:rPr>
              <a:t>which NGOs are eligible for)</a:t>
            </a:r>
            <a:endParaRPr sz="1900">
              <a:latin typeface="Constantia"/>
              <a:cs typeface="Constant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93140" y="2289888"/>
            <a:ext cx="172547" cy="231444"/>
          </a:xfrm>
          <a:prstGeom prst="rect">
            <a:avLst/>
          </a:prstGeom>
        </p:spPr>
        <p:txBody>
          <a:bodyPr wrap="square" lIns="0" tIns="10890" rIns="0" bIns="0" rtlCol="0">
            <a:noAutofit/>
          </a:bodyPr>
          <a:lstStyle/>
          <a:p>
            <a:pPr marL="12700">
              <a:lnSpc>
                <a:spcPts val="1714"/>
              </a:lnSpc>
            </a:pPr>
            <a:r>
              <a:rPr sz="1600" spc="0" dirty="0" smtClean="0">
                <a:solidFill>
                  <a:srgbClr val="7ED13A"/>
                </a:solidFill>
                <a:latin typeface="Constantia"/>
                <a:cs typeface="Constantia"/>
              </a:rPr>
              <a:t>1.</a:t>
            </a:r>
            <a:endParaRPr sz="1600">
              <a:latin typeface="Constantia"/>
              <a:cs typeface="Constant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93140" y="2811325"/>
            <a:ext cx="207520" cy="231139"/>
          </a:xfrm>
          <a:prstGeom prst="rect">
            <a:avLst/>
          </a:prstGeom>
        </p:spPr>
        <p:txBody>
          <a:bodyPr wrap="square" lIns="0" tIns="10890" rIns="0" bIns="0" rtlCol="0">
            <a:noAutofit/>
          </a:bodyPr>
          <a:lstStyle/>
          <a:p>
            <a:pPr marL="12700">
              <a:lnSpc>
                <a:spcPts val="1714"/>
              </a:lnSpc>
            </a:pPr>
            <a:r>
              <a:rPr sz="1600" dirty="0" smtClean="0">
                <a:solidFill>
                  <a:srgbClr val="7ED13A"/>
                </a:solidFill>
                <a:latin typeface="Constantia"/>
                <a:cs typeface="Constantia"/>
              </a:rPr>
              <a:t>2.</a:t>
            </a:r>
            <a:endParaRPr sz="1600">
              <a:latin typeface="Constantia"/>
              <a:cs typeface="Constant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93140" y="3332533"/>
            <a:ext cx="219060" cy="520700"/>
          </a:xfrm>
          <a:prstGeom prst="rect">
            <a:avLst/>
          </a:prstGeom>
        </p:spPr>
        <p:txBody>
          <a:bodyPr wrap="square" lIns="0" tIns="10890" rIns="0" bIns="0" rtlCol="0">
            <a:noAutofit/>
          </a:bodyPr>
          <a:lstStyle/>
          <a:p>
            <a:pPr marL="12700" marR="15300">
              <a:lnSpc>
                <a:spcPts val="1714"/>
              </a:lnSpc>
            </a:pPr>
            <a:r>
              <a:rPr sz="1600" spc="9" dirty="0" smtClean="0">
                <a:solidFill>
                  <a:srgbClr val="7ED13A"/>
                </a:solidFill>
                <a:latin typeface="Constantia"/>
                <a:cs typeface="Constantia"/>
              </a:rPr>
              <a:t>3.</a:t>
            </a:r>
            <a:endParaRPr sz="1600">
              <a:latin typeface="Constantia"/>
              <a:cs typeface="Constantia"/>
            </a:endParaRPr>
          </a:p>
          <a:p>
            <a:pPr marL="12700">
              <a:lnSpc>
                <a:spcPct val="101725"/>
              </a:lnSpc>
              <a:spcBef>
                <a:spcPts val="239"/>
              </a:spcBef>
            </a:pPr>
            <a:r>
              <a:rPr sz="1600" spc="10" dirty="0" smtClean="0">
                <a:solidFill>
                  <a:srgbClr val="7ED13A"/>
                </a:solidFill>
                <a:latin typeface="Constantia"/>
                <a:cs typeface="Constantia"/>
              </a:rPr>
              <a:t>4.</a:t>
            </a:r>
            <a:endParaRPr sz="1600">
              <a:latin typeface="Constantia"/>
              <a:cs typeface="Constant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93140" y="4375203"/>
            <a:ext cx="205956" cy="231139"/>
          </a:xfrm>
          <a:prstGeom prst="rect">
            <a:avLst/>
          </a:prstGeom>
        </p:spPr>
        <p:txBody>
          <a:bodyPr wrap="square" lIns="0" tIns="10890" rIns="0" bIns="0" rtlCol="0">
            <a:noAutofit/>
          </a:bodyPr>
          <a:lstStyle/>
          <a:p>
            <a:pPr marL="12700">
              <a:lnSpc>
                <a:spcPts val="1714"/>
              </a:lnSpc>
            </a:pPr>
            <a:r>
              <a:rPr sz="1600" dirty="0" smtClean="0">
                <a:solidFill>
                  <a:srgbClr val="7ED13A"/>
                </a:solidFill>
                <a:latin typeface="Constantia"/>
                <a:cs typeface="Constantia"/>
              </a:rPr>
              <a:t>5.</a:t>
            </a:r>
            <a:endParaRPr sz="1600">
              <a:latin typeface="Constantia"/>
              <a:cs typeface="Constant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3140" y="4896411"/>
            <a:ext cx="220103" cy="231139"/>
          </a:xfrm>
          <a:prstGeom prst="rect">
            <a:avLst/>
          </a:prstGeom>
        </p:spPr>
        <p:txBody>
          <a:bodyPr wrap="square" lIns="0" tIns="10890" rIns="0" bIns="0" rtlCol="0">
            <a:noAutofit/>
          </a:bodyPr>
          <a:lstStyle/>
          <a:p>
            <a:pPr marL="12700">
              <a:lnSpc>
                <a:spcPts val="1714"/>
              </a:lnSpc>
            </a:pPr>
            <a:r>
              <a:rPr sz="1600" spc="5" dirty="0" smtClean="0">
                <a:solidFill>
                  <a:srgbClr val="7ED13A"/>
                </a:solidFill>
                <a:latin typeface="Constantia"/>
                <a:cs typeface="Constantia"/>
              </a:rPr>
              <a:t>6.</a:t>
            </a:r>
            <a:endParaRPr sz="1600">
              <a:latin typeface="Constantia"/>
              <a:cs typeface="Constant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93852" y="5391792"/>
            <a:ext cx="195132" cy="266496"/>
          </a:xfrm>
          <a:prstGeom prst="rect">
            <a:avLst/>
          </a:prstGeom>
        </p:spPr>
        <p:txBody>
          <a:bodyPr wrap="square" lIns="0" tIns="11779" rIns="0" bIns="0" rtlCol="0">
            <a:noAutofit/>
          </a:bodyPr>
          <a:lstStyle/>
          <a:p>
            <a:pPr marL="12700">
              <a:lnSpc>
                <a:spcPts val="1855"/>
              </a:lnSpc>
            </a:pPr>
            <a:r>
              <a:rPr sz="1900" spc="94" dirty="0" smtClean="0">
                <a:solidFill>
                  <a:srgbClr val="FDB809"/>
                </a:solidFill>
                <a:latin typeface="Arial Unicode MS"/>
                <a:cs typeface="Arial Unicode MS"/>
              </a:rPr>
              <a:t></a:t>
            </a:r>
            <a:endParaRPr sz="1900">
              <a:latin typeface="Arial Unicode MS"/>
              <a:cs typeface="Arial Unicode MS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107744" y="5393288"/>
            <a:ext cx="7344919" cy="767816"/>
          </a:xfrm>
          <a:prstGeom prst="rect">
            <a:avLst/>
          </a:prstGeom>
        </p:spPr>
        <p:txBody>
          <a:bodyPr wrap="square" lIns="0" tIns="10160" rIns="0" bIns="0" rtlCol="0">
            <a:noAutofit/>
          </a:bodyPr>
          <a:lstStyle/>
          <a:p>
            <a:pPr marL="12700">
              <a:lnSpc>
                <a:spcPts val="2441"/>
              </a:lnSpc>
            </a:pPr>
            <a:r>
              <a:rPr sz="2000" spc="-15" dirty="0" smtClean="0">
                <a:latin typeface="Constantia"/>
                <a:cs typeface="Constantia"/>
              </a:rPr>
              <a:t>The foreign NGOs and those in receipt of government funding are </a:t>
            </a:r>
            <a:endParaRPr sz="2000">
              <a:latin typeface="Constantia"/>
              <a:cs typeface="Constantia"/>
            </a:endParaRPr>
          </a:p>
          <a:p>
            <a:pPr marL="12700">
              <a:lnSpc>
                <a:spcPts val="2441"/>
              </a:lnSpc>
            </a:pPr>
            <a:r>
              <a:rPr sz="2000" spc="-25" dirty="0" smtClean="0">
                <a:latin typeface="Constantia"/>
                <a:cs typeface="Constantia"/>
              </a:rPr>
              <a:t>r</a:t>
            </a:r>
            <a:r>
              <a:rPr sz="2000" spc="0" dirty="0" smtClean="0">
                <a:latin typeface="Constantia"/>
                <a:cs typeface="Constantia"/>
              </a:rPr>
              <a:t>equ</a:t>
            </a:r>
            <a:r>
              <a:rPr sz="2000" spc="-9" dirty="0" smtClean="0">
                <a:latin typeface="Constantia"/>
                <a:cs typeface="Constantia"/>
              </a:rPr>
              <a:t>i</a:t>
            </a:r>
            <a:r>
              <a:rPr sz="2000" spc="-25" dirty="0" smtClean="0">
                <a:latin typeface="Constantia"/>
                <a:cs typeface="Constantia"/>
              </a:rPr>
              <a:t>r</a:t>
            </a:r>
            <a:r>
              <a:rPr sz="2000" spc="0" dirty="0" smtClean="0">
                <a:latin typeface="Constantia"/>
                <a:cs typeface="Constantia"/>
              </a:rPr>
              <a:t>ed</a:t>
            </a:r>
            <a:r>
              <a:rPr sz="2000" spc="-39" dirty="0" smtClean="0">
                <a:latin typeface="Constantia"/>
                <a:cs typeface="Constantia"/>
              </a:rPr>
              <a:t> </a:t>
            </a:r>
            <a:r>
              <a:rPr sz="2000" spc="-25" dirty="0" smtClean="0">
                <a:latin typeface="Constantia"/>
                <a:cs typeface="Constantia"/>
              </a:rPr>
              <a:t>t</a:t>
            </a:r>
            <a:r>
              <a:rPr sz="2000" spc="0" dirty="0" smtClean="0">
                <a:latin typeface="Constantia"/>
                <a:cs typeface="Constantia"/>
              </a:rPr>
              <a:t>o</a:t>
            </a:r>
            <a:r>
              <a:rPr sz="2000" spc="-104" dirty="0" smtClean="0">
                <a:latin typeface="Constantia"/>
                <a:cs typeface="Constantia"/>
              </a:rPr>
              <a:t> </a:t>
            </a:r>
            <a:r>
              <a:rPr sz="2000" spc="-25" dirty="0" smtClean="0">
                <a:latin typeface="Constantia"/>
                <a:cs typeface="Constantia"/>
              </a:rPr>
              <a:t>r</a:t>
            </a:r>
            <a:r>
              <a:rPr sz="2000" spc="0" dirty="0" smtClean="0">
                <a:latin typeface="Constantia"/>
                <a:cs typeface="Constantia"/>
              </a:rPr>
              <a:t>egis</a:t>
            </a:r>
            <a:r>
              <a:rPr sz="2000" spc="-19" dirty="0" smtClean="0">
                <a:latin typeface="Constantia"/>
                <a:cs typeface="Constantia"/>
              </a:rPr>
              <a:t>t</a:t>
            </a:r>
            <a:r>
              <a:rPr sz="2000" spc="0" dirty="0" smtClean="0">
                <a:latin typeface="Constantia"/>
                <a:cs typeface="Constantia"/>
              </a:rPr>
              <a:t>er</a:t>
            </a:r>
            <a:r>
              <a:rPr sz="2000" spc="-150" dirty="0" smtClean="0">
                <a:latin typeface="Constantia"/>
                <a:cs typeface="Constantia"/>
              </a:rPr>
              <a:t> </a:t>
            </a:r>
            <a:r>
              <a:rPr sz="2000" spc="0" dirty="0" smtClean="0">
                <a:latin typeface="Constantia"/>
                <a:cs typeface="Constantia"/>
              </a:rPr>
              <a:t>w</a:t>
            </a:r>
            <a:r>
              <a:rPr sz="2000" spc="-4" dirty="0" smtClean="0">
                <a:latin typeface="Constantia"/>
                <a:cs typeface="Constantia"/>
              </a:rPr>
              <a:t>i</a:t>
            </a:r>
            <a:r>
              <a:rPr sz="2000" spc="0" dirty="0" smtClean="0">
                <a:latin typeface="Constantia"/>
                <a:cs typeface="Constantia"/>
              </a:rPr>
              <a:t>th</a:t>
            </a:r>
            <a:r>
              <a:rPr sz="2000" spc="-50" dirty="0" smtClean="0">
                <a:latin typeface="Constantia"/>
                <a:cs typeface="Constantia"/>
              </a:rPr>
              <a:t> </a:t>
            </a:r>
            <a:r>
              <a:rPr sz="2000" spc="0" dirty="0" smtClean="0">
                <a:latin typeface="Constantia"/>
                <a:cs typeface="Constantia"/>
              </a:rPr>
              <a:t>the</a:t>
            </a:r>
            <a:r>
              <a:rPr sz="2000" spc="-50" dirty="0" smtClean="0">
                <a:latin typeface="Constantia"/>
                <a:cs typeface="Constantia"/>
              </a:rPr>
              <a:t> </a:t>
            </a:r>
            <a:r>
              <a:rPr sz="2000" spc="0" dirty="0" smtClean="0">
                <a:latin typeface="Constantia"/>
                <a:cs typeface="Constantia"/>
              </a:rPr>
              <a:t>E</a:t>
            </a:r>
            <a:r>
              <a:rPr sz="2000" spc="-34" dirty="0" smtClean="0">
                <a:latin typeface="Constantia"/>
                <a:cs typeface="Constantia"/>
              </a:rPr>
              <a:t>c</a:t>
            </a:r>
            <a:r>
              <a:rPr sz="2000" spc="0" dirty="0" smtClean="0">
                <a:latin typeface="Constantia"/>
                <a:cs typeface="Constantia"/>
              </a:rPr>
              <a:t>o</a:t>
            </a:r>
            <a:r>
              <a:rPr sz="2000" spc="-4" dirty="0" smtClean="0">
                <a:latin typeface="Constantia"/>
                <a:cs typeface="Constantia"/>
              </a:rPr>
              <a:t>n</a:t>
            </a:r>
            <a:r>
              <a:rPr sz="2000" spc="0" dirty="0" smtClean="0">
                <a:latin typeface="Constantia"/>
                <a:cs typeface="Constantia"/>
              </a:rPr>
              <a:t>omic</a:t>
            </a:r>
            <a:r>
              <a:rPr sz="2000" spc="-104" dirty="0" smtClean="0">
                <a:latin typeface="Constantia"/>
                <a:cs typeface="Constantia"/>
              </a:rPr>
              <a:t> </a:t>
            </a:r>
            <a:r>
              <a:rPr sz="2000" spc="0" dirty="0" smtClean="0">
                <a:latin typeface="Constantia"/>
                <a:cs typeface="Constantia"/>
              </a:rPr>
              <a:t>A</a:t>
            </a:r>
            <a:r>
              <a:rPr sz="2000" spc="4" dirty="0" smtClean="0">
                <a:latin typeface="Constantia"/>
                <a:cs typeface="Constantia"/>
              </a:rPr>
              <a:t>f</a:t>
            </a:r>
            <a:r>
              <a:rPr sz="2000" spc="0" dirty="0" smtClean="0">
                <a:latin typeface="Constantia"/>
                <a:cs typeface="Constantia"/>
              </a:rPr>
              <a:t>fairs</a:t>
            </a:r>
            <a:r>
              <a:rPr sz="2000" spc="-39" dirty="0" smtClean="0">
                <a:latin typeface="Constantia"/>
                <a:cs typeface="Constantia"/>
              </a:rPr>
              <a:t> </a:t>
            </a:r>
            <a:r>
              <a:rPr sz="2000" spc="0" dirty="0" smtClean="0">
                <a:latin typeface="Constantia"/>
                <a:cs typeface="Constantia"/>
              </a:rPr>
              <a:t>D</a:t>
            </a:r>
            <a:r>
              <a:rPr sz="2000" spc="-29" dirty="0" smtClean="0">
                <a:latin typeface="Constantia"/>
                <a:cs typeface="Constantia"/>
              </a:rPr>
              <a:t>i</a:t>
            </a:r>
            <a:r>
              <a:rPr sz="2000" spc="0" dirty="0" smtClean="0">
                <a:latin typeface="Constantia"/>
                <a:cs typeface="Constantia"/>
              </a:rPr>
              <a:t>vision</a:t>
            </a:r>
            <a:r>
              <a:rPr sz="2000" spc="-104" dirty="0" smtClean="0">
                <a:latin typeface="Constantia"/>
                <a:cs typeface="Constantia"/>
              </a:rPr>
              <a:t> </a:t>
            </a:r>
            <a:r>
              <a:rPr sz="2000" spc="0" dirty="0" smtClean="0">
                <a:latin typeface="Constantia"/>
                <a:cs typeface="Constantia"/>
              </a:rPr>
              <a:t>and</a:t>
            </a:r>
            <a:r>
              <a:rPr sz="2000" spc="9" dirty="0" smtClean="0">
                <a:latin typeface="Constantia"/>
                <a:cs typeface="Constantia"/>
              </a:rPr>
              <a:t> </a:t>
            </a:r>
            <a:r>
              <a:rPr sz="2000" spc="-19" dirty="0" smtClean="0">
                <a:latin typeface="Constantia"/>
                <a:cs typeface="Constantia"/>
              </a:rPr>
              <a:t>C</a:t>
            </a:r>
            <a:r>
              <a:rPr sz="2000" spc="0" dirty="0" smtClean="0">
                <a:latin typeface="Constantia"/>
                <a:cs typeface="Constantia"/>
              </a:rPr>
              <a:t>ent</a:t>
            </a:r>
            <a:r>
              <a:rPr sz="2000" spc="-39" dirty="0" smtClean="0">
                <a:latin typeface="Constantia"/>
                <a:cs typeface="Constantia"/>
              </a:rPr>
              <a:t>r</a:t>
            </a:r>
            <a:r>
              <a:rPr sz="2000" spc="0" dirty="0" smtClean="0">
                <a:latin typeface="Constantia"/>
                <a:cs typeface="Constantia"/>
              </a:rPr>
              <a:t>al </a:t>
            </a:r>
            <a:endParaRPr sz="2000">
              <a:latin typeface="Constantia"/>
              <a:cs typeface="Constantia"/>
            </a:endParaRPr>
          </a:p>
          <a:p>
            <a:pPr marL="12700">
              <a:lnSpc>
                <a:spcPts val="2441"/>
              </a:lnSpc>
            </a:pPr>
            <a:r>
              <a:rPr sz="2000" spc="-17" dirty="0" smtClean="0">
                <a:latin typeface="Constantia"/>
                <a:cs typeface="Constantia"/>
              </a:rPr>
              <a:t>Board of Revenue respectively.</a:t>
            </a:r>
            <a:endParaRPr sz="20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0"/>
            <a:ext cx="9144000" cy="102822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400615" y="0"/>
            <a:ext cx="4743384" cy="60006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0"/>
            <a:ext cx="9091760" cy="102146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1030" y="50926"/>
            <a:ext cx="9146173" cy="90474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44500" y="569112"/>
            <a:ext cx="7530103" cy="1282928"/>
          </a:xfrm>
          <a:prstGeom prst="rect">
            <a:avLst/>
          </a:prstGeom>
        </p:spPr>
        <p:txBody>
          <a:bodyPr wrap="square" lIns="0" tIns="29210" rIns="0" bIns="0" rtlCol="0">
            <a:noAutofit/>
          </a:bodyPr>
          <a:lstStyle/>
          <a:p>
            <a:pPr marL="12700">
              <a:lnSpc>
                <a:spcPts val="4600"/>
              </a:lnSpc>
            </a:pPr>
            <a:r>
              <a:rPr sz="4500" spc="-15" dirty="0" smtClean="0">
                <a:solidFill>
                  <a:srgbClr val="4E5B6E"/>
                </a:solidFill>
                <a:latin typeface="Calibri"/>
                <a:cs typeface="Calibri"/>
              </a:rPr>
              <a:t>Regulatory framework for NGOs</a:t>
            </a:r>
            <a:endParaRPr sz="4500">
              <a:latin typeface="Calibri"/>
              <a:cs typeface="Calibri"/>
            </a:endParaRPr>
          </a:p>
          <a:p>
            <a:pPr marL="12700" marR="85770">
              <a:lnSpc>
                <a:spcPts val="5400"/>
              </a:lnSpc>
              <a:spcBef>
                <a:spcPts val="39"/>
              </a:spcBef>
            </a:pPr>
            <a:r>
              <a:rPr sz="4500" spc="-24" dirty="0" smtClean="0">
                <a:solidFill>
                  <a:srgbClr val="4E5B6E"/>
                </a:solidFill>
                <a:latin typeface="Calibri"/>
                <a:cs typeface="Calibri"/>
              </a:rPr>
              <a:t>Pakistan</a:t>
            </a:r>
            <a:endParaRPr sz="45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992895" y="569112"/>
            <a:ext cx="542816" cy="597204"/>
          </a:xfrm>
          <a:prstGeom prst="rect">
            <a:avLst/>
          </a:prstGeom>
        </p:spPr>
        <p:txBody>
          <a:bodyPr wrap="square" lIns="0" tIns="29210" rIns="0" bIns="0" rtlCol="0">
            <a:noAutofit/>
          </a:bodyPr>
          <a:lstStyle/>
          <a:p>
            <a:pPr marL="12700">
              <a:lnSpc>
                <a:spcPts val="4600"/>
              </a:lnSpc>
            </a:pPr>
            <a:r>
              <a:rPr sz="4500" dirty="0" smtClean="0">
                <a:solidFill>
                  <a:srgbClr val="4E5B6E"/>
                </a:solidFill>
                <a:latin typeface="Calibri"/>
                <a:cs typeface="Calibri"/>
              </a:rPr>
              <a:t>in</a:t>
            </a:r>
            <a:endParaRPr sz="45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3852" y="2030354"/>
            <a:ext cx="263582" cy="737784"/>
          </a:xfrm>
          <a:prstGeom prst="rect">
            <a:avLst/>
          </a:prstGeom>
        </p:spPr>
        <p:txBody>
          <a:bodyPr wrap="square" lIns="0" tIns="16256" rIns="0" bIns="0" rtlCol="0">
            <a:noAutofit/>
          </a:bodyPr>
          <a:lstStyle/>
          <a:p>
            <a:pPr marL="12700">
              <a:lnSpc>
                <a:spcPts val="2560"/>
              </a:lnSpc>
            </a:pPr>
            <a:r>
              <a:rPr sz="2650" spc="144" dirty="0" smtClean="0">
                <a:solidFill>
                  <a:srgbClr val="FDB809"/>
                </a:solidFill>
                <a:latin typeface="Arial Unicode MS"/>
                <a:cs typeface="Arial Unicode MS"/>
              </a:rPr>
              <a:t></a:t>
            </a:r>
            <a:endParaRPr sz="2650">
              <a:latin typeface="Arial Unicode MS"/>
              <a:cs typeface="Arial Unicode MS"/>
            </a:endParaRPr>
          </a:p>
          <a:p>
            <a:pPr marL="12700" marR="50749">
              <a:lnSpc>
                <a:spcPct val="89192"/>
              </a:lnSpc>
              <a:spcBef>
                <a:spcPts val="843"/>
              </a:spcBef>
            </a:pPr>
            <a:r>
              <a:rPr sz="1900" spc="94" dirty="0" smtClean="0">
                <a:solidFill>
                  <a:srgbClr val="FDB809"/>
                </a:solidFill>
                <a:latin typeface="Arial Unicode MS"/>
                <a:cs typeface="Arial Unicode MS"/>
              </a:rPr>
              <a:t></a:t>
            </a:r>
            <a:endParaRPr sz="1900">
              <a:latin typeface="Arial Unicode MS"/>
              <a:cs typeface="Arial Unicode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07744" y="2034320"/>
            <a:ext cx="7524510" cy="3980481"/>
          </a:xfrm>
          <a:prstGeom prst="rect">
            <a:avLst/>
          </a:prstGeom>
        </p:spPr>
        <p:txBody>
          <a:bodyPr wrap="square" lIns="0" tIns="18383" rIns="0" bIns="0" rtlCol="0">
            <a:noAutofit/>
          </a:bodyPr>
          <a:lstStyle/>
          <a:p>
            <a:pPr marL="12700" marR="38176">
              <a:lnSpc>
                <a:spcPts val="2895"/>
              </a:lnSpc>
            </a:pPr>
            <a:r>
              <a:rPr sz="2800" b="1" spc="-18" dirty="0" smtClean="0">
                <a:latin typeface="Constantia"/>
                <a:cs typeface="Constantia"/>
              </a:rPr>
              <a:t>Registration requirements</a:t>
            </a:r>
            <a:endParaRPr sz="2800">
              <a:latin typeface="Constantia"/>
              <a:cs typeface="Constantia"/>
            </a:endParaRPr>
          </a:p>
          <a:p>
            <a:pPr marL="12700" marR="38176">
              <a:lnSpc>
                <a:spcPct val="101725"/>
              </a:lnSpc>
              <a:spcBef>
                <a:spcPts val="310"/>
              </a:spcBef>
            </a:pPr>
            <a:r>
              <a:rPr sz="2000" spc="-9" dirty="0" smtClean="0">
                <a:latin typeface="Constantia"/>
                <a:cs typeface="Constantia"/>
              </a:rPr>
              <a:t>The Ministry of Social Welfare and Special Education and the</a:t>
            </a:r>
            <a:endParaRPr sz="2000">
              <a:latin typeface="Constantia"/>
              <a:cs typeface="Constantia"/>
            </a:endParaRPr>
          </a:p>
          <a:p>
            <a:pPr marL="12700" marR="38176">
              <a:lnSpc>
                <a:spcPts val="2400"/>
              </a:lnSpc>
              <a:spcBef>
                <a:spcPts val="120"/>
              </a:spcBef>
            </a:pPr>
            <a:r>
              <a:rPr sz="2000" spc="-11" dirty="0" smtClean="0">
                <a:latin typeface="Constantia"/>
                <a:cs typeface="Constantia"/>
              </a:rPr>
              <a:t>Provincial Social Welfare Departments are responsible for</a:t>
            </a:r>
            <a:endParaRPr sz="2000">
              <a:latin typeface="Constantia"/>
              <a:cs typeface="Constantia"/>
            </a:endParaRPr>
          </a:p>
          <a:p>
            <a:pPr marL="12700">
              <a:lnSpc>
                <a:spcPts val="2400"/>
              </a:lnSpc>
            </a:pPr>
            <a:r>
              <a:rPr sz="2000" spc="-12" dirty="0" smtClean="0">
                <a:latin typeface="Constantia"/>
                <a:cs typeface="Constantia"/>
              </a:rPr>
              <a:t>registering and monitoring organizations under the Voluntary Social</a:t>
            </a:r>
            <a:endParaRPr sz="2000">
              <a:latin typeface="Constantia"/>
              <a:cs typeface="Constantia"/>
            </a:endParaRPr>
          </a:p>
          <a:p>
            <a:pPr marL="12700" marR="38176">
              <a:lnSpc>
                <a:spcPts val="2400"/>
              </a:lnSpc>
            </a:pPr>
            <a:r>
              <a:rPr sz="2000" spc="-13" dirty="0" smtClean="0">
                <a:latin typeface="Constantia"/>
                <a:cs typeface="Constantia"/>
              </a:rPr>
              <a:t>Welfare Agencies (Registration and Control) Ordinance 1961.</a:t>
            </a:r>
            <a:endParaRPr sz="2000">
              <a:latin typeface="Constantia"/>
              <a:cs typeface="Constantia"/>
            </a:endParaRPr>
          </a:p>
          <a:p>
            <a:pPr marL="12700" marR="55232" algn="just">
              <a:lnSpc>
                <a:spcPts val="2441"/>
              </a:lnSpc>
              <a:spcBef>
                <a:spcPts val="320"/>
              </a:spcBef>
            </a:pPr>
            <a:r>
              <a:rPr sz="2000" spc="-10" dirty="0" smtClean="0">
                <a:latin typeface="Constantia"/>
                <a:cs typeface="Constantia"/>
              </a:rPr>
              <a:t>The District Offices of the Industry Department are responsible for </a:t>
            </a:r>
            <a:endParaRPr sz="2000">
              <a:latin typeface="Constantia"/>
              <a:cs typeface="Constantia"/>
            </a:endParaRPr>
          </a:p>
          <a:p>
            <a:pPr marL="12700" marR="55232" algn="just">
              <a:lnSpc>
                <a:spcPts val="2441"/>
              </a:lnSpc>
              <a:spcBef>
                <a:spcPts val="197"/>
              </a:spcBef>
            </a:pPr>
            <a:r>
              <a:rPr sz="2000" spc="-10" dirty="0" smtClean="0">
                <a:latin typeface="Constantia"/>
                <a:cs typeface="Constantia"/>
              </a:rPr>
              <a:t>registering organizations under the Societies Registration Act 1860. </a:t>
            </a:r>
            <a:endParaRPr sz="2000">
              <a:latin typeface="Constantia"/>
              <a:cs typeface="Constantia"/>
            </a:endParaRPr>
          </a:p>
          <a:p>
            <a:pPr marL="12700" marR="55232" algn="just">
              <a:lnSpc>
                <a:spcPts val="2441"/>
              </a:lnSpc>
              <a:spcBef>
                <a:spcPts val="197"/>
              </a:spcBef>
            </a:pPr>
            <a:r>
              <a:rPr sz="2000" spc="-15" dirty="0" smtClean="0">
                <a:latin typeface="Constantia"/>
                <a:cs typeface="Constantia"/>
              </a:rPr>
              <a:t>Not-for-profit companies are required to apply for a license from the</a:t>
            </a:r>
            <a:endParaRPr sz="2000">
              <a:latin typeface="Constantia"/>
              <a:cs typeface="Constantia"/>
            </a:endParaRPr>
          </a:p>
          <a:p>
            <a:pPr marL="12700" marR="38176">
              <a:lnSpc>
                <a:spcPts val="2240"/>
              </a:lnSpc>
              <a:spcBef>
                <a:spcPts val="309"/>
              </a:spcBef>
            </a:pPr>
            <a:r>
              <a:rPr sz="2000" spc="-9" dirty="0" smtClean="0">
                <a:latin typeface="Constantia"/>
                <a:cs typeface="Constantia"/>
              </a:rPr>
              <a:t>Securities and Exchange Commission (SEC).</a:t>
            </a:r>
            <a:endParaRPr sz="2000">
              <a:latin typeface="Constantia"/>
              <a:cs typeface="Constantia"/>
            </a:endParaRPr>
          </a:p>
          <a:p>
            <a:pPr marL="12700" marR="39823">
              <a:lnSpc>
                <a:spcPct val="100097"/>
              </a:lnSpc>
              <a:spcBef>
                <a:spcPts val="358"/>
              </a:spcBef>
            </a:pPr>
            <a:r>
              <a:rPr sz="2000" spc="-13" dirty="0" smtClean="0">
                <a:latin typeface="Constantia"/>
                <a:cs typeface="Constantia"/>
              </a:rPr>
              <a:t>The income tax exemptions are granted by Ministry of Finance and these are not automatically granted. NGOs can apply for exemptions if they are registered with Central Board of Revenue.</a:t>
            </a:r>
            <a:endParaRPr sz="2000">
              <a:latin typeface="Constantia"/>
              <a:cs typeface="Constant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3852" y="3782117"/>
            <a:ext cx="195132" cy="266496"/>
          </a:xfrm>
          <a:prstGeom prst="rect">
            <a:avLst/>
          </a:prstGeom>
        </p:spPr>
        <p:txBody>
          <a:bodyPr wrap="square" lIns="0" tIns="11779" rIns="0" bIns="0" rtlCol="0">
            <a:noAutofit/>
          </a:bodyPr>
          <a:lstStyle/>
          <a:p>
            <a:pPr marL="12700">
              <a:lnSpc>
                <a:spcPts val="1855"/>
              </a:lnSpc>
            </a:pPr>
            <a:r>
              <a:rPr sz="1900" spc="94" dirty="0" smtClean="0">
                <a:solidFill>
                  <a:srgbClr val="FDB809"/>
                </a:solidFill>
                <a:latin typeface="Arial Unicode MS"/>
                <a:cs typeface="Arial Unicode MS"/>
              </a:rPr>
              <a:t></a:t>
            </a:r>
            <a:endParaRPr sz="1900">
              <a:latin typeface="Arial Unicode MS"/>
              <a:cs typeface="Arial Unicode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93852" y="4452921"/>
            <a:ext cx="194917" cy="266192"/>
          </a:xfrm>
          <a:prstGeom prst="rect">
            <a:avLst/>
          </a:prstGeom>
        </p:spPr>
        <p:txBody>
          <a:bodyPr wrap="square" lIns="0" tIns="11779" rIns="0" bIns="0" rtlCol="0">
            <a:noAutofit/>
          </a:bodyPr>
          <a:lstStyle/>
          <a:p>
            <a:pPr marL="12700">
              <a:lnSpc>
                <a:spcPts val="1855"/>
              </a:lnSpc>
            </a:pPr>
            <a:r>
              <a:rPr sz="1900" spc="94" dirty="0" smtClean="0">
                <a:solidFill>
                  <a:srgbClr val="FDB809"/>
                </a:solidFill>
                <a:latin typeface="Arial Unicode MS"/>
                <a:cs typeface="Arial Unicode MS"/>
              </a:rPr>
              <a:t></a:t>
            </a:r>
            <a:endParaRPr sz="1900">
              <a:latin typeface="Arial Unicode MS"/>
              <a:cs typeface="Arial Unicode MS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93852" y="5123481"/>
            <a:ext cx="194917" cy="266192"/>
          </a:xfrm>
          <a:prstGeom prst="rect">
            <a:avLst/>
          </a:prstGeom>
        </p:spPr>
        <p:txBody>
          <a:bodyPr wrap="square" lIns="0" tIns="11779" rIns="0" bIns="0" rtlCol="0">
            <a:noAutofit/>
          </a:bodyPr>
          <a:lstStyle/>
          <a:p>
            <a:pPr marL="12700">
              <a:lnSpc>
                <a:spcPts val="1855"/>
              </a:lnSpc>
            </a:pPr>
            <a:r>
              <a:rPr sz="1900" spc="94" dirty="0" smtClean="0">
                <a:solidFill>
                  <a:srgbClr val="FDB809"/>
                </a:solidFill>
                <a:latin typeface="Arial Unicode MS"/>
                <a:cs typeface="Arial Unicode MS"/>
              </a:rPr>
              <a:t></a:t>
            </a:r>
            <a:endParaRPr sz="1900">
              <a:latin typeface="Arial Unicode MS"/>
              <a:cs typeface="Arial Unicode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0"/>
            <a:ext cx="9144000" cy="102822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400615" y="0"/>
            <a:ext cx="4743384" cy="60006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0"/>
            <a:ext cx="9091760" cy="102146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030" y="50926"/>
            <a:ext cx="9146173" cy="90474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44500" y="569112"/>
            <a:ext cx="8091211" cy="1282928"/>
          </a:xfrm>
          <a:prstGeom prst="rect">
            <a:avLst/>
          </a:prstGeom>
        </p:spPr>
        <p:txBody>
          <a:bodyPr wrap="square" lIns="0" tIns="29210" rIns="0" bIns="0" rtlCol="0">
            <a:noAutofit/>
          </a:bodyPr>
          <a:lstStyle/>
          <a:p>
            <a:pPr marL="12700">
              <a:lnSpc>
                <a:spcPts val="4600"/>
              </a:lnSpc>
            </a:pPr>
            <a:r>
              <a:rPr sz="4500" spc="-13" dirty="0" smtClean="0">
                <a:solidFill>
                  <a:srgbClr val="4E5B6E"/>
                </a:solidFill>
                <a:latin typeface="Calibri"/>
                <a:cs typeface="Calibri"/>
              </a:rPr>
              <a:t>Regulatory framework for NGOs in</a:t>
            </a:r>
            <a:endParaRPr sz="4500">
              <a:latin typeface="Calibri"/>
              <a:cs typeface="Calibri"/>
            </a:endParaRPr>
          </a:p>
          <a:p>
            <a:pPr marL="12700" marR="85770">
              <a:lnSpc>
                <a:spcPts val="5400"/>
              </a:lnSpc>
              <a:spcBef>
                <a:spcPts val="39"/>
              </a:spcBef>
            </a:pPr>
            <a:r>
              <a:rPr sz="4500" spc="-16" dirty="0" smtClean="0">
                <a:solidFill>
                  <a:srgbClr val="4E5B6E"/>
                </a:solidFill>
                <a:latin typeface="Calibri"/>
                <a:cs typeface="Calibri"/>
              </a:rPr>
              <a:t>Pakistan (Contd.)</a:t>
            </a:r>
            <a:endParaRPr sz="45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3852" y="2030354"/>
            <a:ext cx="263582" cy="702730"/>
          </a:xfrm>
          <a:prstGeom prst="rect">
            <a:avLst/>
          </a:prstGeom>
        </p:spPr>
        <p:txBody>
          <a:bodyPr wrap="square" lIns="0" tIns="16256" rIns="0" bIns="0" rtlCol="0">
            <a:noAutofit/>
          </a:bodyPr>
          <a:lstStyle/>
          <a:p>
            <a:pPr marL="12700">
              <a:lnSpc>
                <a:spcPts val="2560"/>
              </a:lnSpc>
            </a:pPr>
            <a:r>
              <a:rPr sz="2650" spc="144" dirty="0" smtClean="0">
                <a:solidFill>
                  <a:srgbClr val="FDB809"/>
                </a:solidFill>
                <a:latin typeface="Arial Unicode MS"/>
                <a:cs typeface="Arial Unicode MS"/>
              </a:rPr>
              <a:t></a:t>
            </a:r>
            <a:endParaRPr sz="2650">
              <a:latin typeface="Arial Unicode MS"/>
              <a:cs typeface="Arial Unicode MS"/>
            </a:endParaRPr>
          </a:p>
          <a:p>
            <a:pPr marL="12700" marR="50749">
              <a:lnSpc>
                <a:spcPct val="89192"/>
              </a:lnSpc>
              <a:spcBef>
                <a:spcPts val="792"/>
              </a:spcBef>
            </a:pPr>
            <a:r>
              <a:rPr sz="1700" spc="92" dirty="0" smtClean="0">
                <a:solidFill>
                  <a:srgbClr val="FDB809"/>
                </a:solidFill>
                <a:latin typeface="Arial Unicode MS"/>
                <a:cs typeface="Arial Unicode MS"/>
              </a:rPr>
              <a:t></a:t>
            </a:r>
            <a:endParaRPr sz="1700">
              <a:latin typeface="Arial Unicode MS"/>
              <a:cs typeface="Arial Unicode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07744" y="2034320"/>
            <a:ext cx="7495330" cy="4223965"/>
          </a:xfrm>
          <a:prstGeom prst="rect">
            <a:avLst/>
          </a:prstGeom>
        </p:spPr>
        <p:txBody>
          <a:bodyPr wrap="square" lIns="0" tIns="18383" rIns="0" bIns="0" rtlCol="0">
            <a:noAutofit/>
          </a:bodyPr>
          <a:lstStyle/>
          <a:p>
            <a:pPr marL="12700" marR="34290">
              <a:lnSpc>
                <a:spcPts val="2895"/>
              </a:lnSpc>
            </a:pPr>
            <a:r>
              <a:rPr sz="2800" b="1" spc="-15" dirty="0" smtClean="0">
                <a:latin typeface="Constantia"/>
                <a:cs typeface="Constantia"/>
              </a:rPr>
              <a:t>Reporting requirements</a:t>
            </a:r>
            <a:endParaRPr sz="2800">
              <a:latin typeface="Constantia"/>
              <a:cs typeface="Constantia"/>
            </a:endParaRPr>
          </a:p>
          <a:p>
            <a:pPr marL="12700" marR="129033">
              <a:lnSpc>
                <a:spcPts val="2160"/>
              </a:lnSpc>
              <a:spcBef>
                <a:spcPts val="393"/>
              </a:spcBef>
            </a:pPr>
            <a:r>
              <a:rPr sz="1800" spc="-10" dirty="0" smtClean="0">
                <a:latin typeface="Constantia"/>
                <a:cs typeface="Constantia"/>
              </a:rPr>
              <a:t>Organizations registered under the Voluntary Social Welfare Agencies (Registration and Control) Ordinance 1961 are required to maintain accounts and submit an annual report and audit report to District Officers.</a:t>
            </a:r>
            <a:endParaRPr sz="1800">
              <a:latin typeface="Constantia"/>
              <a:cs typeface="Constantia"/>
            </a:endParaRPr>
          </a:p>
          <a:p>
            <a:pPr marL="12700" marR="319685">
              <a:lnSpc>
                <a:spcPts val="2197"/>
              </a:lnSpc>
              <a:spcBef>
                <a:spcPts val="301"/>
              </a:spcBef>
            </a:pPr>
            <a:r>
              <a:rPr sz="1800" spc="-12" dirty="0" smtClean="0">
                <a:latin typeface="Constantia"/>
                <a:cs typeface="Constantia"/>
              </a:rPr>
              <a:t>Registered Societies must submit a copy of the membership list annually. </a:t>
            </a:r>
            <a:endParaRPr sz="1800">
              <a:latin typeface="Constantia"/>
              <a:cs typeface="Constantia"/>
            </a:endParaRPr>
          </a:p>
          <a:p>
            <a:pPr marL="12700" marR="319685">
              <a:lnSpc>
                <a:spcPts val="2197"/>
              </a:lnSpc>
              <a:spcBef>
                <a:spcPts val="395"/>
              </a:spcBef>
            </a:pPr>
            <a:r>
              <a:rPr sz="1800" spc="-8" dirty="0" smtClean="0">
                <a:latin typeface="Constantia"/>
                <a:cs typeface="Constantia"/>
              </a:rPr>
              <a:t>Not-for-profit companies must submit annual returns, audited accounts</a:t>
            </a:r>
            <a:endParaRPr sz="1800">
              <a:latin typeface="Constantia"/>
              <a:cs typeface="Constantia"/>
            </a:endParaRPr>
          </a:p>
          <a:p>
            <a:pPr marL="12700">
              <a:lnSpc>
                <a:spcPts val="1839"/>
              </a:lnSpc>
              <a:spcBef>
                <a:spcPts val="487"/>
              </a:spcBef>
            </a:pPr>
            <a:r>
              <a:rPr sz="1800" spc="-14" dirty="0" smtClean="0">
                <a:latin typeface="Constantia"/>
                <a:cs typeface="Constantia"/>
              </a:rPr>
              <a:t>and other documents for examination. Accounts are open to public scrutiny.</a:t>
            </a:r>
            <a:endParaRPr sz="1800">
              <a:latin typeface="Constantia"/>
              <a:cs typeface="Constantia"/>
            </a:endParaRPr>
          </a:p>
          <a:p>
            <a:pPr marL="12700" marR="32462">
              <a:lnSpc>
                <a:spcPts val="2160"/>
              </a:lnSpc>
              <a:spcBef>
                <a:spcPts val="431"/>
              </a:spcBef>
            </a:pPr>
            <a:r>
              <a:rPr sz="1800" dirty="0" smtClean="0">
                <a:latin typeface="Constantia"/>
                <a:cs typeface="Constantia"/>
              </a:rPr>
              <a:t>The</a:t>
            </a:r>
            <a:r>
              <a:rPr sz="1800" spc="-64" dirty="0" smtClean="0">
                <a:latin typeface="Constantia"/>
                <a:cs typeface="Constantia"/>
              </a:rPr>
              <a:t> </a:t>
            </a:r>
            <a:r>
              <a:rPr sz="1800" spc="0" dirty="0" smtClean="0">
                <a:latin typeface="Constantia"/>
                <a:cs typeface="Constantia"/>
              </a:rPr>
              <a:t>E</a:t>
            </a:r>
            <a:r>
              <a:rPr sz="1800" spc="-39" dirty="0" smtClean="0">
                <a:latin typeface="Constantia"/>
                <a:cs typeface="Constantia"/>
              </a:rPr>
              <a:t>c</a:t>
            </a:r>
            <a:r>
              <a:rPr sz="1800" spc="0" dirty="0" smtClean="0">
                <a:latin typeface="Constantia"/>
                <a:cs typeface="Constantia"/>
              </a:rPr>
              <a:t>o</a:t>
            </a:r>
            <a:r>
              <a:rPr sz="1800" spc="-4" dirty="0" smtClean="0">
                <a:latin typeface="Constantia"/>
                <a:cs typeface="Constantia"/>
              </a:rPr>
              <a:t>n</a:t>
            </a:r>
            <a:r>
              <a:rPr sz="1800" spc="0" dirty="0" smtClean="0">
                <a:latin typeface="Constantia"/>
                <a:cs typeface="Constantia"/>
              </a:rPr>
              <a:t>om</a:t>
            </a:r>
            <a:r>
              <a:rPr sz="1800" spc="-4" dirty="0" smtClean="0">
                <a:latin typeface="Constantia"/>
                <a:cs typeface="Constantia"/>
              </a:rPr>
              <a:t>i</a:t>
            </a:r>
            <a:r>
              <a:rPr sz="1800" spc="0" dirty="0" smtClean="0">
                <a:latin typeface="Constantia"/>
                <a:cs typeface="Constantia"/>
              </a:rPr>
              <a:t>c</a:t>
            </a:r>
            <a:r>
              <a:rPr sz="1800" spc="-54" dirty="0" smtClean="0">
                <a:latin typeface="Constantia"/>
                <a:cs typeface="Constantia"/>
              </a:rPr>
              <a:t> </a:t>
            </a:r>
            <a:r>
              <a:rPr sz="1800" spc="0" dirty="0" smtClean="0">
                <a:latin typeface="Constantia"/>
                <a:cs typeface="Constantia"/>
              </a:rPr>
              <a:t>A</a:t>
            </a:r>
            <a:r>
              <a:rPr sz="1800" spc="-4" dirty="0" smtClean="0">
                <a:latin typeface="Constantia"/>
                <a:cs typeface="Constantia"/>
              </a:rPr>
              <a:t>ff</a:t>
            </a:r>
            <a:r>
              <a:rPr sz="1800" spc="0" dirty="0" smtClean="0">
                <a:latin typeface="Constantia"/>
                <a:cs typeface="Constantia"/>
              </a:rPr>
              <a:t>a</a:t>
            </a:r>
            <a:r>
              <a:rPr sz="1800" spc="-4" dirty="0" smtClean="0">
                <a:latin typeface="Constantia"/>
                <a:cs typeface="Constantia"/>
              </a:rPr>
              <a:t>i</a:t>
            </a:r>
            <a:r>
              <a:rPr sz="1800" spc="4" dirty="0" smtClean="0">
                <a:latin typeface="Constantia"/>
                <a:cs typeface="Constantia"/>
              </a:rPr>
              <a:t>r</a:t>
            </a:r>
            <a:r>
              <a:rPr sz="1800" spc="0" dirty="0" smtClean="0">
                <a:latin typeface="Constantia"/>
                <a:cs typeface="Constantia"/>
              </a:rPr>
              <a:t>s</a:t>
            </a:r>
            <a:r>
              <a:rPr sz="1800" spc="-14" dirty="0" smtClean="0">
                <a:latin typeface="Constantia"/>
                <a:cs typeface="Constantia"/>
              </a:rPr>
              <a:t> </a:t>
            </a:r>
            <a:r>
              <a:rPr sz="1800" spc="0" dirty="0" smtClean="0">
                <a:latin typeface="Constantia"/>
                <a:cs typeface="Constantia"/>
              </a:rPr>
              <a:t>D</a:t>
            </a:r>
            <a:r>
              <a:rPr sz="1800" spc="-14" dirty="0" smtClean="0">
                <a:latin typeface="Constantia"/>
                <a:cs typeface="Constantia"/>
              </a:rPr>
              <a:t>i</a:t>
            </a:r>
            <a:r>
              <a:rPr sz="1800" spc="0" dirty="0" smtClean="0">
                <a:latin typeface="Constantia"/>
                <a:cs typeface="Constantia"/>
              </a:rPr>
              <a:t>v</a:t>
            </a:r>
            <a:r>
              <a:rPr sz="1800" spc="-9" dirty="0" smtClean="0">
                <a:latin typeface="Constantia"/>
                <a:cs typeface="Constantia"/>
              </a:rPr>
              <a:t>i</a:t>
            </a:r>
            <a:r>
              <a:rPr sz="1800" spc="0" dirty="0" smtClean="0">
                <a:latin typeface="Constantia"/>
                <a:cs typeface="Constantia"/>
              </a:rPr>
              <a:t>sion (</a:t>
            </a:r>
            <a:r>
              <a:rPr sz="1800" spc="-4" dirty="0" smtClean="0">
                <a:latin typeface="Constantia"/>
                <a:cs typeface="Constantia"/>
              </a:rPr>
              <a:t>E</a:t>
            </a:r>
            <a:r>
              <a:rPr sz="1800" spc="0" dirty="0" smtClean="0">
                <a:latin typeface="Constantia"/>
                <a:cs typeface="Constantia"/>
              </a:rPr>
              <a:t>AD)</a:t>
            </a:r>
            <a:r>
              <a:rPr sz="1800" spc="-39" dirty="0" smtClean="0">
                <a:latin typeface="Constantia"/>
                <a:cs typeface="Constantia"/>
              </a:rPr>
              <a:t> </a:t>
            </a:r>
            <a:r>
              <a:rPr sz="1800" spc="0" dirty="0" smtClean="0">
                <a:latin typeface="Constantia"/>
                <a:cs typeface="Constantia"/>
              </a:rPr>
              <a:t>asks</a:t>
            </a:r>
            <a:r>
              <a:rPr sz="1800" spc="-50" dirty="0" smtClean="0">
                <a:latin typeface="Constantia"/>
                <a:cs typeface="Constantia"/>
              </a:rPr>
              <a:t> </a:t>
            </a:r>
            <a:r>
              <a:rPr sz="1800" spc="0" dirty="0" smtClean="0">
                <a:latin typeface="Constantia"/>
                <a:cs typeface="Constantia"/>
              </a:rPr>
              <a:t>In</a:t>
            </a:r>
            <a:r>
              <a:rPr sz="1800" spc="-25" dirty="0" smtClean="0">
                <a:latin typeface="Constantia"/>
                <a:cs typeface="Constantia"/>
              </a:rPr>
              <a:t>t</a:t>
            </a:r>
            <a:r>
              <a:rPr sz="1800" spc="0" dirty="0" smtClean="0">
                <a:latin typeface="Constantia"/>
                <a:cs typeface="Constantia"/>
              </a:rPr>
              <a:t>e</a:t>
            </a:r>
            <a:r>
              <a:rPr sz="1800" spc="4" dirty="0" smtClean="0">
                <a:latin typeface="Constantia"/>
                <a:cs typeface="Constantia"/>
              </a:rPr>
              <a:t>r</a:t>
            </a:r>
            <a:r>
              <a:rPr sz="1800" spc="0" dirty="0" smtClean="0">
                <a:latin typeface="Constantia"/>
                <a:cs typeface="Constantia"/>
              </a:rPr>
              <a:t>nat</a:t>
            </a:r>
            <a:r>
              <a:rPr sz="1800" spc="-9" dirty="0" smtClean="0">
                <a:latin typeface="Constantia"/>
                <a:cs typeface="Constantia"/>
              </a:rPr>
              <a:t>i</a:t>
            </a:r>
            <a:r>
              <a:rPr sz="1800" spc="0" dirty="0" smtClean="0">
                <a:latin typeface="Constantia"/>
                <a:cs typeface="Constantia"/>
              </a:rPr>
              <a:t>o</a:t>
            </a:r>
            <a:r>
              <a:rPr sz="1800" spc="-4" dirty="0" smtClean="0">
                <a:latin typeface="Constantia"/>
                <a:cs typeface="Constantia"/>
              </a:rPr>
              <a:t>n</a:t>
            </a:r>
            <a:r>
              <a:rPr sz="1800" spc="0" dirty="0" smtClean="0">
                <a:latin typeface="Constantia"/>
                <a:cs typeface="Constantia"/>
              </a:rPr>
              <a:t>al</a:t>
            </a:r>
            <a:r>
              <a:rPr sz="1800" spc="14" dirty="0" smtClean="0">
                <a:latin typeface="Constantia"/>
                <a:cs typeface="Constantia"/>
              </a:rPr>
              <a:t> </a:t>
            </a:r>
            <a:r>
              <a:rPr sz="1800" spc="0" dirty="0" smtClean="0">
                <a:latin typeface="Constantia"/>
                <a:cs typeface="Constantia"/>
              </a:rPr>
              <a:t>N</a:t>
            </a:r>
            <a:r>
              <a:rPr sz="1800" spc="-4" dirty="0" smtClean="0">
                <a:latin typeface="Constantia"/>
                <a:cs typeface="Constantia"/>
              </a:rPr>
              <a:t>G</a:t>
            </a:r>
            <a:r>
              <a:rPr sz="1800" spc="0" dirty="0" smtClean="0">
                <a:latin typeface="Constantia"/>
                <a:cs typeface="Constantia"/>
              </a:rPr>
              <a:t>Os</a:t>
            </a:r>
            <a:r>
              <a:rPr sz="1800" spc="-44" dirty="0" smtClean="0">
                <a:latin typeface="Constantia"/>
                <a:cs typeface="Constantia"/>
              </a:rPr>
              <a:t> </a:t>
            </a:r>
            <a:r>
              <a:rPr sz="1800" spc="-25" dirty="0" smtClean="0">
                <a:latin typeface="Constantia"/>
                <a:cs typeface="Constantia"/>
              </a:rPr>
              <a:t>t</a:t>
            </a:r>
            <a:r>
              <a:rPr sz="1800" spc="0" dirty="0" smtClean="0">
                <a:latin typeface="Constantia"/>
                <a:cs typeface="Constantia"/>
              </a:rPr>
              <a:t>o</a:t>
            </a:r>
            <a:r>
              <a:rPr sz="1800" spc="-79" dirty="0" smtClean="0">
                <a:latin typeface="Constantia"/>
                <a:cs typeface="Constantia"/>
              </a:rPr>
              <a:t> </a:t>
            </a:r>
            <a:r>
              <a:rPr sz="1800" spc="0" dirty="0" smtClean="0">
                <a:latin typeface="Constantia"/>
                <a:cs typeface="Constantia"/>
              </a:rPr>
              <a:t>e</a:t>
            </a:r>
            <a:r>
              <a:rPr sz="1800" spc="-9" dirty="0" smtClean="0">
                <a:latin typeface="Constantia"/>
                <a:cs typeface="Constantia"/>
              </a:rPr>
              <a:t>x</a:t>
            </a:r>
            <a:r>
              <a:rPr sz="1800" spc="0" dirty="0" smtClean="0">
                <a:latin typeface="Constantia"/>
                <a:cs typeface="Constantia"/>
              </a:rPr>
              <a:t>pla</a:t>
            </a:r>
            <a:r>
              <a:rPr sz="1800" spc="-4" dirty="0" smtClean="0">
                <a:latin typeface="Constantia"/>
                <a:cs typeface="Constantia"/>
              </a:rPr>
              <a:t>i</a:t>
            </a:r>
            <a:r>
              <a:rPr sz="1800" spc="0" dirty="0" smtClean="0">
                <a:latin typeface="Constantia"/>
                <a:cs typeface="Constantia"/>
              </a:rPr>
              <a:t>n their</a:t>
            </a:r>
            <a:r>
              <a:rPr sz="1800" spc="-94" dirty="0" smtClean="0">
                <a:latin typeface="Constantia"/>
                <a:cs typeface="Constantia"/>
              </a:rPr>
              <a:t> </a:t>
            </a:r>
            <a:r>
              <a:rPr sz="1800" spc="0" dirty="0" smtClean="0">
                <a:latin typeface="Constantia"/>
                <a:cs typeface="Constantia"/>
              </a:rPr>
              <a:t>pla</a:t>
            </a:r>
            <a:r>
              <a:rPr sz="1800" spc="-4" dirty="0" smtClean="0">
                <a:latin typeface="Constantia"/>
                <a:cs typeface="Constantia"/>
              </a:rPr>
              <a:t>n</a:t>
            </a:r>
            <a:r>
              <a:rPr sz="1800" spc="-19" dirty="0" smtClean="0">
                <a:latin typeface="Constantia"/>
                <a:cs typeface="Constantia"/>
              </a:rPr>
              <a:t>s</a:t>
            </a:r>
            <a:r>
              <a:rPr sz="1800" spc="0" dirty="0" smtClean="0">
                <a:latin typeface="Constantia"/>
                <a:cs typeface="Constantia"/>
              </a:rPr>
              <a:t>.</a:t>
            </a:r>
            <a:r>
              <a:rPr sz="1800" spc="-44" dirty="0" smtClean="0">
                <a:latin typeface="Constantia"/>
                <a:cs typeface="Constantia"/>
              </a:rPr>
              <a:t> </a:t>
            </a:r>
            <a:r>
              <a:rPr sz="1800" spc="0" dirty="0" smtClean="0">
                <a:latin typeface="Constantia"/>
                <a:cs typeface="Constantia"/>
              </a:rPr>
              <a:t>The</a:t>
            </a:r>
            <a:r>
              <a:rPr sz="1800" spc="-50" dirty="0" smtClean="0">
                <a:latin typeface="Constantia"/>
                <a:cs typeface="Constantia"/>
              </a:rPr>
              <a:t> </a:t>
            </a:r>
            <a:r>
              <a:rPr sz="1800" spc="0" dirty="0" smtClean="0">
                <a:latin typeface="Constantia"/>
                <a:cs typeface="Constantia"/>
              </a:rPr>
              <a:t>EAD</a:t>
            </a:r>
            <a:r>
              <a:rPr sz="1800" spc="-14" dirty="0" smtClean="0">
                <a:latin typeface="Constantia"/>
                <a:cs typeface="Constantia"/>
              </a:rPr>
              <a:t> </a:t>
            </a:r>
            <a:r>
              <a:rPr sz="1800" spc="-19" dirty="0" smtClean="0">
                <a:latin typeface="Constantia"/>
                <a:cs typeface="Constantia"/>
              </a:rPr>
              <a:t>r</a:t>
            </a:r>
            <a:r>
              <a:rPr sz="1800" spc="0" dirty="0" smtClean="0">
                <a:latin typeface="Constantia"/>
                <a:cs typeface="Constantia"/>
              </a:rPr>
              <a:t>ole</a:t>
            </a:r>
            <a:r>
              <a:rPr sz="1800" spc="-64" dirty="0" smtClean="0">
                <a:latin typeface="Constantia"/>
                <a:cs typeface="Constantia"/>
              </a:rPr>
              <a:t> </a:t>
            </a:r>
            <a:r>
              <a:rPr sz="1800" spc="0" dirty="0" smtClean="0">
                <a:latin typeface="Constantia"/>
                <a:cs typeface="Constantia"/>
              </a:rPr>
              <a:t>is</a:t>
            </a:r>
            <a:r>
              <a:rPr sz="1800" spc="-69" dirty="0" smtClean="0">
                <a:latin typeface="Constantia"/>
                <a:cs typeface="Constantia"/>
              </a:rPr>
              <a:t> </a:t>
            </a:r>
            <a:r>
              <a:rPr sz="1800" spc="0" dirty="0" smtClean="0">
                <a:latin typeface="Constantia"/>
                <a:cs typeface="Constantia"/>
              </a:rPr>
              <a:t>st</a:t>
            </a:r>
            <a:r>
              <a:rPr sz="1800" spc="-25" dirty="0" smtClean="0">
                <a:latin typeface="Constantia"/>
                <a:cs typeface="Constantia"/>
              </a:rPr>
              <a:t>r</a:t>
            </a:r>
            <a:r>
              <a:rPr sz="1800" spc="0" dirty="0" smtClean="0">
                <a:latin typeface="Constantia"/>
                <a:cs typeface="Constantia"/>
              </a:rPr>
              <a:t>a</a:t>
            </a:r>
            <a:r>
              <a:rPr sz="1800" spc="-25" dirty="0" smtClean="0">
                <a:latin typeface="Constantia"/>
                <a:cs typeface="Constantia"/>
              </a:rPr>
              <a:t>t</a:t>
            </a:r>
            <a:r>
              <a:rPr sz="1800" spc="0" dirty="0" smtClean="0">
                <a:latin typeface="Constantia"/>
                <a:cs typeface="Constantia"/>
              </a:rPr>
              <a:t>eg</a:t>
            </a:r>
            <a:r>
              <a:rPr sz="1800" spc="-4" dirty="0" smtClean="0">
                <a:latin typeface="Constantia"/>
                <a:cs typeface="Constantia"/>
              </a:rPr>
              <a:t>i</a:t>
            </a:r>
            <a:r>
              <a:rPr sz="1800" spc="0" dirty="0" smtClean="0">
                <a:latin typeface="Constantia"/>
                <a:cs typeface="Constantia"/>
              </a:rPr>
              <a:t>c,</a:t>
            </a:r>
            <a:r>
              <a:rPr sz="1800" spc="-25" dirty="0" smtClean="0">
                <a:latin typeface="Constantia"/>
                <a:cs typeface="Constantia"/>
              </a:rPr>
              <a:t> t</a:t>
            </a:r>
            <a:r>
              <a:rPr sz="1800" spc="0" dirty="0" smtClean="0">
                <a:latin typeface="Constantia"/>
                <a:cs typeface="Constantia"/>
              </a:rPr>
              <a:t>o</a:t>
            </a:r>
            <a:r>
              <a:rPr sz="1800" spc="-89" dirty="0" smtClean="0">
                <a:latin typeface="Constantia"/>
                <a:cs typeface="Constantia"/>
              </a:rPr>
              <a:t> </a:t>
            </a:r>
            <a:r>
              <a:rPr sz="1800" spc="-39" dirty="0" smtClean="0">
                <a:latin typeface="Constantia"/>
                <a:cs typeface="Constantia"/>
              </a:rPr>
              <a:t>c</a:t>
            </a:r>
            <a:r>
              <a:rPr sz="1800" spc="0" dirty="0" smtClean="0">
                <a:latin typeface="Constantia"/>
                <a:cs typeface="Constantia"/>
              </a:rPr>
              <a:t>oo</a:t>
            </a:r>
            <a:r>
              <a:rPr sz="1800" spc="-19" dirty="0" smtClean="0">
                <a:latin typeface="Constantia"/>
                <a:cs typeface="Constantia"/>
              </a:rPr>
              <a:t>r</a:t>
            </a:r>
            <a:r>
              <a:rPr sz="1800" spc="0" dirty="0" smtClean="0">
                <a:latin typeface="Constantia"/>
                <a:cs typeface="Constantia"/>
              </a:rPr>
              <a:t>d</a:t>
            </a:r>
            <a:r>
              <a:rPr sz="1800" spc="-4" dirty="0" smtClean="0">
                <a:latin typeface="Constantia"/>
                <a:cs typeface="Constantia"/>
              </a:rPr>
              <a:t>i</a:t>
            </a:r>
            <a:r>
              <a:rPr sz="1800" spc="0" dirty="0" smtClean="0">
                <a:latin typeface="Constantia"/>
                <a:cs typeface="Constantia"/>
              </a:rPr>
              <a:t>na</a:t>
            </a:r>
            <a:r>
              <a:rPr sz="1800" spc="-25" dirty="0" smtClean="0">
                <a:latin typeface="Constantia"/>
                <a:cs typeface="Constantia"/>
              </a:rPr>
              <a:t>t</a:t>
            </a:r>
            <a:r>
              <a:rPr sz="1800" spc="0" dirty="0" smtClean="0">
                <a:latin typeface="Constantia"/>
                <a:cs typeface="Constantia"/>
              </a:rPr>
              <a:t>e</a:t>
            </a:r>
            <a:r>
              <a:rPr sz="1800" spc="-75" dirty="0" smtClean="0">
                <a:latin typeface="Constantia"/>
                <a:cs typeface="Constantia"/>
              </a:rPr>
              <a:t> </a:t>
            </a:r>
            <a:r>
              <a:rPr sz="1800" spc="0" dirty="0" smtClean="0">
                <a:latin typeface="Constantia"/>
                <a:cs typeface="Constantia"/>
              </a:rPr>
              <a:t>act</a:t>
            </a:r>
            <a:r>
              <a:rPr sz="1800" spc="-19" dirty="0" smtClean="0">
                <a:latin typeface="Constantia"/>
                <a:cs typeface="Constantia"/>
              </a:rPr>
              <a:t>i</a:t>
            </a:r>
            <a:r>
              <a:rPr sz="1800" spc="0" dirty="0" smtClean="0">
                <a:latin typeface="Constantia"/>
                <a:cs typeface="Constantia"/>
              </a:rPr>
              <a:t>v</a:t>
            </a:r>
            <a:r>
              <a:rPr sz="1800" spc="-9" dirty="0" smtClean="0">
                <a:latin typeface="Constantia"/>
                <a:cs typeface="Constantia"/>
              </a:rPr>
              <a:t>i</a:t>
            </a:r>
            <a:r>
              <a:rPr sz="1800" spc="0" dirty="0" smtClean="0">
                <a:latin typeface="Constantia"/>
                <a:cs typeface="Constantia"/>
              </a:rPr>
              <a:t>ties</a:t>
            </a:r>
            <a:r>
              <a:rPr sz="1800" spc="-54" dirty="0" smtClean="0">
                <a:latin typeface="Constantia"/>
                <a:cs typeface="Constantia"/>
              </a:rPr>
              <a:t> </a:t>
            </a:r>
            <a:r>
              <a:rPr sz="1800" spc="0" dirty="0" smtClean="0">
                <a:latin typeface="Constantia"/>
                <a:cs typeface="Constantia"/>
              </a:rPr>
              <a:t>of</a:t>
            </a:r>
            <a:r>
              <a:rPr sz="1800" spc="9" dirty="0" smtClean="0">
                <a:latin typeface="Constantia"/>
                <a:cs typeface="Constantia"/>
              </a:rPr>
              <a:t> </a:t>
            </a:r>
            <a:r>
              <a:rPr sz="1800" spc="-50" dirty="0" smtClean="0">
                <a:latin typeface="Constantia"/>
                <a:cs typeface="Constantia"/>
              </a:rPr>
              <a:t>g</a:t>
            </a:r>
            <a:r>
              <a:rPr sz="1800" spc="-25" dirty="0" smtClean="0">
                <a:latin typeface="Constantia"/>
                <a:cs typeface="Constantia"/>
              </a:rPr>
              <a:t>o</a:t>
            </a:r>
            <a:r>
              <a:rPr sz="1800" spc="-54" dirty="0" smtClean="0">
                <a:latin typeface="Constantia"/>
                <a:cs typeface="Constantia"/>
              </a:rPr>
              <a:t>v</a:t>
            </a:r>
            <a:r>
              <a:rPr sz="1800" spc="0" dirty="0" smtClean="0">
                <a:latin typeface="Constantia"/>
                <a:cs typeface="Constantia"/>
              </a:rPr>
              <a:t>e</a:t>
            </a:r>
            <a:r>
              <a:rPr sz="1800" spc="4" dirty="0" smtClean="0">
                <a:latin typeface="Constantia"/>
                <a:cs typeface="Constantia"/>
              </a:rPr>
              <a:t>r</a:t>
            </a:r>
            <a:r>
              <a:rPr sz="1800" spc="0" dirty="0" smtClean="0">
                <a:latin typeface="Constantia"/>
                <a:cs typeface="Constantia"/>
              </a:rPr>
              <a:t>nment and</a:t>
            </a:r>
            <a:r>
              <a:rPr sz="1800" spc="-9" dirty="0" smtClean="0">
                <a:latin typeface="Constantia"/>
                <a:cs typeface="Constantia"/>
              </a:rPr>
              <a:t> </a:t>
            </a:r>
            <a:r>
              <a:rPr sz="1800" spc="0" dirty="0" smtClean="0">
                <a:latin typeface="Constantia"/>
                <a:cs typeface="Constantia"/>
              </a:rPr>
              <a:t>N</a:t>
            </a:r>
            <a:r>
              <a:rPr sz="1800" spc="-4" dirty="0" smtClean="0">
                <a:latin typeface="Constantia"/>
                <a:cs typeface="Constantia"/>
              </a:rPr>
              <a:t>G</a:t>
            </a:r>
            <a:r>
              <a:rPr sz="1800" spc="0" dirty="0" smtClean="0">
                <a:latin typeface="Constantia"/>
                <a:cs typeface="Constantia"/>
              </a:rPr>
              <a:t>Os</a:t>
            </a:r>
            <a:r>
              <a:rPr sz="1800" spc="-59" dirty="0" smtClean="0">
                <a:latin typeface="Constantia"/>
                <a:cs typeface="Constantia"/>
              </a:rPr>
              <a:t> </a:t>
            </a:r>
            <a:r>
              <a:rPr sz="1800" spc="0" dirty="0" smtClean="0">
                <a:latin typeface="Constantia"/>
                <a:cs typeface="Constantia"/>
              </a:rPr>
              <a:t>so</a:t>
            </a:r>
            <a:r>
              <a:rPr sz="1800" spc="-84" dirty="0" smtClean="0">
                <a:latin typeface="Constantia"/>
                <a:cs typeface="Constantia"/>
              </a:rPr>
              <a:t> </a:t>
            </a:r>
            <a:r>
              <a:rPr sz="1800" spc="0" dirty="0" smtClean="0">
                <a:latin typeface="Constantia"/>
                <a:cs typeface="Constantia"/>
              </a:rPr>
              <a:t>as</a:t>
            </a:r>
            <a:r>
              <a:rPr sz="1800" spc="-64" dirty="0" smtClean="0">
                <a:latin typeface="Constantia"/>
                <a:cs typeface="Constantia"/>
              </a:rPr>
              <a:t> </a:t>
            </a:r>
            <a:r>
              <a:rPr sz="1800" spc="-25" dirty="0" smtClean="0">
                <a:latin typeface="Constantia"/>
                <a:cs typeface="Constantia"/>
              </a:rPr>
              <a:t>t</a:t>
            </a:r>
            <a:r>
              <a:rPr sz="1800" spc="0" dirty="0" smtClean="0">
                <a:latin typeface="Constantia"/>
                <a:cs typeface="Constantia"/>
              </a:rPr>
              <a:t>o</a:t>
            </a:r>
            <a:r>
              <a:rPr sz="1800" spc="-50" dirty="0" smtClean="0">
                <a:latin typeface="Constantia"/>
                <a:cs typeface="Constantia"/>
              </a:rPr>
              <a:t> </a:t>
            </a:r>
            <a:r>
              <a:rPr sz="1800" spc="4" dirty="0" smtClean="0">
                <a:latin typeface="Constantia"/>
                <a:cs typeface="Constantia"/>
              </a:rPr>
              <a:t>m</a:t>
            </a:r>
            <a:r>
              <a:rPr sz="1800" spc="0" dirty="0" smtClean="0">
                <a:latin typeface="Constantia"/>
                <a:cs typeface="Constantia"/>
              </a:rPr>
              <a:t>i</a:t>
            </a:r>
            <a:r>
              <a:rPr sz="1800" spc="-9" dirty="0" smtClean="0">
                <a:latin typeface="Constantia"/>
                <a:cs typeface="Constantia"/>
              </a:rPr>
              <a:t>n</a:t>
            </a:r>
            <a:r>
              <a:rPr sz="1800" spc="0" dirty="0" smtClean="0">
                <a:latin typeface="Constantia"/>
                <a:cs typeface="Constantia"/>
              </a:rPr>
              <a:t>im</a:t>
            </a:r>
            <a:r>
              <a:rPr sz="1800" spc="-9" dirty="0" smtClean="0">
                <a:latin typeface="Constantia"/>
                <a:cs typeface="Constantia"/>
              </a:rPr>
              <a:t>i</a:t>
            </a:r>
            <a:r>
              <a:rPr sz="1800" spc="-14" dirty="0" smtClean="0">
                <a:latin typeface="Constantia"/>
                <a:cs typeface="Constantia"/>
              </a:rPr>
              <a:t>z</a:t>
            </a:r>
            <a:r>
              <a:rPr sz="1800" spc="0" dirty="0" smtClean="0">
                <a:latin typeface="Constantia"/>
                <a:cs typeface="Constantia"/>
              </a:rPr>
              <a:t>e</a:t>
            </a:r>
            <a:r>
              <a:rPr sz="1800" spc="-50" dirty="0" smtClean="0">
                <a:latin typeface="Constantia"/>
                <a:cs typeface="Constantia"/>
              </a:rPr>
              <a:t> </a:t>
            </a:r>
            <a:r>
              <a:rPr sz="1800" spc="0" dirty="0" smtClean="0">
                <a:latin typeface="Constantia"/>
                <a:cs typeface="Constantia"/>
              </a:rPr>
              <a:t>dup</a:t>
            </a:r>
            <a:r>
              <a:rPr sz="1800" spc="-4" dirty="0" smtClean="0">
                <a:latin typeface="Constantia"/>
                <a:cs typeface="Constantia"/>
              </a:rPr>
              <a:t>l</a:t>
            </a:r>
            <a:r>
              <a:rPr sz="1800" spc="0" dirty="0" smtClean="0">
                <a:latin typeface="Constantia"/>
                <a:cs typeface="Constantia"/>
              </a:rPr>
              <a:t>i</a:t>
            </a:r>
            <a:r>
              <a:rPr sz="1800" spc="-9" dirty="0" smtClean="0">
                <a:latin typeface="Constantia"/>
                <a:cs typeface="Constantia"/>
              </a:rPr>
              <a:t>c</a:t>
            </a:r>
            <a:r>
              <a:rPr sz="1800" spc="0" dirty="0" smtClean="0">
                <a:latin typeface="Constantia"/>
                <a:cs typeface="Constantia"/>
              </a:rPr>
              <a:t>ati</a:t>
            </a:r>
            <a:r>
              <a:rPr sz="1800" spc="-4" dirty="0" smtClean="0">
                <a:latin typeface="Constantia"/>
                <a:cs typeface="Constantia"/>
              </a:rPr>
              <a:t>o</a:t>
            </a:r>
            <a:r>
              <a:rPr sz="1800" spc="0" dirty="0" smtClean="0">
                <a:latin typeface="Constantia"/>
                <a:cs typeface="Constantia"/>
              </a:rPr>
              <a:t>n</a:t>
            </a:r>
            <a:r>
              <a:rPr sz="1800" spc="-44" dirty="0" smtClean="0">
                <a:latin typeface="Constantia"/>
                <a:cs typeface="Constantia"/>
              </a:rPr>
              <a:t> </a:t>
            </a:r>
            <a:r>
              <a:rPr sz="1800" spc="0" dirty="0" smtClean="0">
                <a:latin typeface="Constantia"/>
                <a:cs typeface="Constantia"/>
              </a:rPr>
              <a:t>of</a:t>
            </a:r>
            <a:r>
              <a:rPr sz="1800" spc="9" dirty="0" smtClean="0">
                <a:latin typeface="Constantia"/>
                <a:cs typeface="Constantia"/>
              </a:rPr>
              <a:t> </a:t>
            </a:r>
            <a:r>
              <a:rPr sz="1800" spc="0" dirty="0" smtClean="0">
                <a:latin typeface="Constantia"/>
                <a:cs typeface="Constantia"/>
              </a:rPr>
              <a:t>ef</a:t>
            </a:r>
            <a:r>
              <a:rPr sz="1800" spc="-19" dirty="0" smtClean="0">
                <a:latin typeface="Constantia"/>
                <a:cs typeface="Constantia"/>
              </a:rPr>
              <a:t>f</a:t>
            </a:r>
            <a:r>
              <a:rPr sz="1800" spc="0" dirty="0" smtClean="0">
                <a:latin typeface="Constantia"/>
                <a:cs typeface="Constantia"/>
              </a:rPr>
              <a:t>ort</a:t>
            </a:r>
            <a:r>
              <a:rPr sz="1800" spc="-75" dirty="0" smtClean="0">
                <a:latin typeface="Constantia"/>
                <a:cs typeface="Constantia"/>
              </a:rPr>
              <a:t> </a:t>
            </a:r>
            <a:r>
              <a:rPr sz="1800" spc="0" dirty="0" smtClean="0">
                <a:latin typeface="Constantia"/>
                <a:cs typeface="Constantia"/>
              </a:rPr>
              <a:t>and </a:t>
            </a:r>
            <a:r>
              <a:rPr sz="1800" spc="-14" dirty="0" smtClean="0">
                <a:latin typeface="Constantia"/>
                <a:cs typeface="Constantia"/>
              </a:rPr>
              <a:t>f</a:t>
            </a:r>
            <a:r>
              <a:rPr sz="1800" spc="0" dirty="0" smtClean="0">
                <a:latin typeface="Constantia"/>
                <a:cs typeface="Constantia"/>
              </a:rPr>
              <a:t>oc</a:t>
            </a:r>
            <a:r>
              <a:rPr sz="1800" spc="-9" dirty="0" smtClean="0">
                <a:latin typeface="Constantia"/>
                <a:cs typeface="Constantia"/>
              </a:rPr>
              <a:t>u</a:t>
            </a:r>
            <a:r>
              <a:rPr sz="1800" spc="0" dirty="0" smtClean="0">
                <a:latin typeface="Constantia"/>
                <a:cs typeface="Constantia"/>
              </a:rPr>
              <a:t>s</a:t>
            </a:r>
            <a:r>
              <a:rPr sz="1800" spc="-64" dirty="0" smtClean="0">
                <a:latin typeface="Constantia"/>
                <a:cs typeface="Constantia"/>
              </a:rPr>
              <a:t> </a:t>
            </a:r>
            <a:r>
              <a:rPr sz="1800" spc="0" dirty="0" smtClean="0">
                <a:latin typeface="Constantia"/>
                <a:cs typeface="Constantia"/>
              </a:rPr>
              <a:t>on</a:t>
            </a:r>
            <a:r>
              <a:rPr sz="1800" spc="-59" dirty="0" smtClean="0">
                <a:latin typeface="Constantia"/>
                <a:cs typeface="Constantia"/>
              </a:rPr>
              <a:t> </a:t>
            </a:r>
            <a:r>
              <a:rPr sz="1800" spc="0" dirty="0" smtClean="0">
                <a:latin typeface="Constantia"/>
                <a:cs typeface="Constantia"/>
              </a:rPr>
              <a:t>u</a:t>
            </a:r>
            <a:r>
              <a:rPr sz="1800" spc="-9" dirty="0" smtClean="0">
                <a:latin typeface="Constantia"/>
                <a:cs typeface="Constantia"/>
              </a:rPr>
              <a:t>n</a:t>
            </a:r>
            <a:r>
              <a:rPr sz="1800" spc="0" dirty="0" smtClean="0">
                <a:latin typeface="Constantia"/>
                <a:cs typeface="Constantia"/>
              </a:rPr>
              <a:t>met</a:t>
            </a:r>
            <a:endParaRPr sz="1800">
              <a:latin typeface="Constantia"/>
              <a:cs typeface="Constantia"/>
            </a:endParaRPr>
          </a:p>
          <a:p>
            <a:pPr marL="12700" marR="34290">
              <a:lnSpc>
                <a:spcPts val="2175"/>
              </a:lnSpc>
              <a:spcBef>
                <a:spcPts val="0"/>
              </a:spcBef>
            </a:pPr>
            <a:r>
              <a:rPr sz="1800" spc="-3" dirty="0" smtClean="0">
                <a:latin typeface="Constantia"/>
                <a:cs typeface="Constantia"/>
              </a:rPr>
              <a:t>needs.</a:t>
            </a:r>
            <a:endParaRPr sz="1800">
              <a:latin typeface="Constantia"/>
              <a:cs typeface="Constantia"/>
            </a:endParaRPr>
          </a:p>
          <a:p>
            <a:pPr marL="12700" marR="279086">
              <a:lnSpc>
                <a:spcPts val="2160"/>
              </a:lnSpc>
              <a:spcBef>
                <a:spcPts val="414"/>
              </a:spcBef>
            </a:pPr>
            <a:r>
              <a:rPr sz="1800" spc="-8" dirty="0" smtClean="0">
                <a:latin typeface="Constantia"/>
                <a:cs typeface="Constantia"/>
              </a:rPr>
              <a:t>NGOs, which benefit from tax exemptions, are required to submit annual audited accounts, a list of donors and beneficiaries and other financial information to the Central Board of Revenue.</a:t>
            </a:r>
            <a:endParaRPr sz="1800">
              <a:latin typeface="Constantia"/>
              <a:cs typeface="Constant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3852" y="3367577"/>
            <a:ext cx="178824" cy="572516"/>
          </a:xfrm>
          <a:prstGeom prst="rect">
            <a:avLst/>
          </a:prstGeom>
        </p:spPr>
        <p:txBody>
          <a:bodyPr wrap="square" lIns="0" tIns="10699" rIns="0" bIns="0" rtlCol="0">
            <a:noAutofit/>
          </a:bodyPr>
          <a:lstStyle/>
          <a:p>
            <a:pPr marL="12700">
              <a:lnSpc>
                <a:spcPts val="1685"/>
              </a:lnSpc>
            </a:pPr>
            <a:r>
              <a:rPr sz="1700" spc="92" dirty="0" smtClean="0">
                <a:solidFill>
                  <a:srgbClr val="FDB809"/>
                </a:solidFill>
                <a:latin typeface="Arial Unicode MS"/>
                <a:cs typeface="Arial Unicode MS"/>
              </a:rPr>
              <a:t></a:t>
            </a:r>
            <a:endParaRPr sz="1700">
              <a:latin typeface="Arial Unicode MS"/>
              <a:cs typeface="Arial Unicode MS"/>
            </a:endParaRPr>
          </a:p>
          <a:p>
            <a:pPr marL="12700" marR="0">
              <a:lnSpc>
                <a:spcPct val="89192"/>
              </a:lnSpc>
              <a:spcBef>
                <a:spcPts val="688"/>
              </a:spcBef>
            </a:pPr>
            <a:r>
              <a:rPr sz="1700" spc="92" dirty="0" smtClean="0">
                <a:solidFill>
                  <a:srgbClr val="FDB809"/>
                </a:solidFill>
                <a:latin typeface="Arial Unicode MS"/>
                <a:cs typeface="Arial Unicode MS"/>
              </a:rPr>
              <a:t></a:t>
            </a:r>
            <a:endParaRPr sz="1700">
              <a:latin typeface="Arial Unicode MS"/>
              <a:cs typeface="Arial Unicode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93852" y="4300519"/>
            <a:ext cx="178824" cy="243331"/>
          </a:xfrm>
          <a:prstGeom prst="rect">
            <a:avLst/>
          </a:prstGeom>
        </p:spPr>
        <p:txBody>
          <a:bodyPr wrap="square" lIns="0" tIns="10699" rIns="0" bIns="0" rtlCol="0">
            <a:noAutofit/>
          </a:bodyPr>
          <a:lstStyle/>
          <a:p>
            <a:pPr marL="12700">
              <a:lnSpc>
                <a:spcPts val="1685"/>
              </a:lnSpc>
            </a:pPr>
            <a:r>
              <a:rPr sz="1700" spc="92" dirty="0" smtClean="0">
                <a:solidFill>
                  <a:srgbClr val="FDB809"/>
                </a:solidFill>
                <a:latin typeface="Arial Unicode MS"/>
                <a:cs typeface="Arial Unicode MS"/>
              </a:rPr>
              <a:t></a:t>
            </a:r>
            <a:endParaRPr sz="1700">
              <a:latin typeface="Arial Unicode MS"/>
              <a:cs typeface="Arial Unicode MS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93852" y="5452749"/>
            <a:ext cx="179038" cy="243636"/>
          </a:xfrm>
          <a:prstGeom prst="rect">
            <a:avLst/>
          </a:prstGeom>
        </p:spPr>
        <p:txBody>
          <a:bodyPr wrap="square" lIns="0" tIns="10699" rIns="0" bIns="0" rtlCol="0">
            <a:noAutofit/>
          </a:bodyPr>
          <a:lstStyle/>
          <a:p>
            <a:pPr marL="12700">
              <a:lnSpc>
                <a:spcPts val="1685"/>
              </a:lnSpc>
            </a:pPr>
            <a:r>
              <a:rPr sz="1700" spc="92" dirty="0" smtClean="0">
                <a:solidFill>
                  <a:srgbClr val="FDB809"/>
                </a:solidFill>
                <a:latin typeface="Arial Unicode MS"/>
                <a:cs typeface="Arial Unicode MS"/>
              </a:rPr>
              <a:t></a:t>
            </a:r>
            <a:endParaRPr sz="1700">
              <a:latin typeface="Arial Unicode MS"/>
              <a:cs typeface="Arial Unicode M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19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0" y="0"/>
            <a:ext cx="9144000" cy="102822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400615" y="0"/>
            <a:ext cx="4743384" cy="60006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0" y="0"/>
            <a:ext cx="9091760" cy="102146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-1030" y="50926"/>
            <a:ext cx="9146173" cy="90474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444500" y="569112"/>
            <a:ext cx="7243796" cy="1666016"/>
          </a:xfrm>
          <a:prstGeom prst="rect">
            <a:avLst/>
          </a:prstGeom>
        </p:spPr>
        <p:txBody>
          <a:bodyPr wrap="square" lIns="0" tIns="29210" rIns="0" bIns="0" rtlCol="0">
            <a:noAutofit/>
          </a:bodyPr>
          <a:lstStyle/>
          <a:p>
            <a:pPr marL="12700">
              <a:lnSpc>
                <a:spcPts val="4600"/>
              </a:lnSpc>
            </a:pPr>
            <a:r>
              <a:rPr sz="4500" spc="-8" dirty="0" smtClean="0">
                <a:solidFill>
                  <a:srgbClr val="4E5B6E"/>
                </a:solidFill>
                <a:latin typeface="Calibri"/>
                <a:cs typeface="Calibri"/>
              </a:rPr>
              <a:t>Types and activities of NGOs in</a:t>
            </a:r>
            <a:endParaRPr sz="4500">
              <a:latin typeface="Calibri"/>
              <a:cs typeface="Calibri"/>
            </a:endParaRPr>
          </a:p>
          <a:p>
            <a:pPr marL="12700" marR="85770">
              <a:lnSpc>
                <a:spcPts val="5400"/>
              </a:lnSpc>
              <a:spcBef>
                <a:spcPts val="39"/>
              </a:spcBef>
            </a:pPr>
            <a:r>
              <a:rPr sz="4500" spc="-24" dirty="0" smtClean="0">
                <a:solidFill>
                  <a:srgbClr val="4E5B6E"/>
                </a:solidFill>
                <a:latin typeface="Calibri"/>
                <a:cs typeface="Calibri"/>
              </a:rPr>
              <a:t>Pakistan</a:t>
            </a:r>
            <a:endParaRPr sz="4500">
              <a:latin typeface="Calibri"/>
              <a:cs typeface="Calibri"/>
            </a:endParaRPr>
          </a:p>
          <a:p>
            <a:pPr marL="104140" marR="85770">
              <a:lnSpc>
                <a:spcPct val="101725"/>
              </a:lnSpc>
              <a:spcBef>
                <a:spcPts val="794"/>
              </a:spcBef>
            </a:pPr>
            <a:r>
              <a:rPr sz="1600" spc="-12" dirty="0" smtClean="0">
                <a:latin typeface="Constantia"/>
                <a:cs typeface="Constantia"/>
              </a:rPr>
              <a:t>NGOs in Pakistan can be divided into several broad categories:</a:t>
            </a:r>
            <a:endParaRPr sz="1600">
              <a:latin typeface="Constantia"/>
              <a:cs typeface="Constanti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051356" y="2299797"/>
            <a:ext cx="7517408" cy="520928"/>
          </a:xfrm>
          <a:prstGeom prst="rect">
            <a:avLst/>
          </a:prstGeom>
        </p:spPr>
        <p:txBody>
          <a:bodyPr wrap="square" lIns="0" tIns="10795" rIns="0" bIns="0" rtlCol="0">
            <a:noAutofit/>
          </a:bodyPr>
          <a:lstStyle/>
          <a:p>
            <a:pPr marL="12700" marR="30403">
              <a:lnSpc>
                <a:spcPts val="1700"/>
              </a:lnSpc>
            </a:pPr>
            <a:r>
              <a:rPr sz="1600" b="1" spc="-7" dirty="0" smtClean="0">
                <a:latin typeface="Constantia"/>
                <a:cs typeface="Constantia"/>
              </a:rPr>
              <a:t>Advocacy and lobbying NGOs</a:t>
            </a:r>
            <a:endParaRPr sz="1600">
              <a:latin typeface="Constantia"/>
              <a:cs typeface="Constantia"/>
            </a:endParaRPr>
          </a:p>
          <a:p>
            <a:pPr marL="469849">
              <a:lnSpc>
                <a:spcPct val="101725"/>
              </a:lnSpc>
              <a:spcBef>
                <a:spcPts val="265"/>
              </a:spcBef>
            </a:pPr>
            <a:r>
              <a:rPr sz="1600" spc="-15" dirty="0" smtClean="0">
                <a:latin typeface="Constantia"/>
                <a:cs typeface="Constantia"/>
              </a:rPr>
              <a:t>Advocacy and lobbying NGOs are well-known, though their actual impact is low.</a:t>
            </a:r>
            <a:endParaRPr sz="1600">
              <a:latin typeface="Constantia"/>
              <a:cs typeface="Constanti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5940" y="2306664"/>
            <a:ext cx="179441" cy="219252"/>
          </a:xfrm>
          <a:prstGeom prst="rect">
            <a:avLst/>
          </a:prstGeom>
        </p:spPr>
        <p:txBody>
          <a:bodyPr wrap="square" lIns="0" tIns="10287" rIns="0" bIns="0" rtlCol="0">
            <a:noAutofit/>
          </a:bodyPr>
          <a:lstStyle/>
          <a:p>
            <a:pPr marL="12700">
              <a:lnSpc>
                <a:spcPts val="1620"/>
              </a:lnSpc>
            </a:pPr>
            <a:r>
              <a:rPr sz="1550" b="1" dirty="0" smtClean="0">
                <a:solidFill>
                  <a:srgbClr val="FDB809"/>
                </a:solidFill>
                <a:latin typeface="Constantia"/>
                <a:cs typeface="Constantia"/>
              </a:rPr>
              <a:t>1.</a:t>
            </a:r>
            <a:endParaRPr sz="1550">
              <a:latin typeface="Constantia"/>
              <a:cs typeface="Constanti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36752" y="2615523"/>
            <a:ext cx="144128" cy="197612"/>
          </a:xfrm>
          <a:prstGeom prst="rect">
            <a:avLst/>
          </a:prstGeom>
        </p:spPr>
        <p:txBody>
          <a:bodyPr wrap="square" lIns="0" tIns="9239" rIns="0" bIns="0" rtlCol="0">
            <a:noAutofit/>
          </a:bodyPr>
          <a:lstStyle/>
          <a:p>
            <a:pPr marL="12700">
              <a:lnSpc>
                <a:spcPts val="1455"/>
              </a:lnSpc>
            </a:pPr>
            <a:r>
              <a:rPr sz="1350" dirty="0" smtClean="0">
                <a:solidFill>
                  <a:srgbClr val="7ED13A"/>
                </a:solidFill>
                <a:latin typeface="Constantia"/>
                <a:cs typeface="Constantia"/>
              </a:rPr>
              <a:t>i.</a:t>
            </a:r>
            <a:endParaRPr sz="1350">
              <a:latin typeface="Constantia"/>
              <a:cs typeface="Constanti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051356" y="2885242"/>
            <a:ext cx="6555809" cy="1057147"/>
          </a:xfrm>
          <a:prstGeom prst="rect">
            <a:avLst/>
          </a:prstGeom>
        </p:spPr>
        <p:txBody>
          <a:bodyPr wrap="square" lIns="0" tIns="10763" rIns="0" bIns="0" rtlCol="0">
            <a:noAutofit/>
          </a:bodyPr>
          <a:lstStyle/>
          <a:p>
            <a:pPr marL="469849">
              <a:lnSpc>
                <a:spcPts val="1695"/>
              </a:lnSpc>
            </a:pPr>
            <a:r>
              <a:rPr sz="1600" spc="-14" dirty="0" smtClean="0">
                <a:latin typeface="Constantia"/>
                <a:cs typeface="Constantia"/>
              </a:rPr>
              <a:t>These include organizations focused on legal rights, literacy, women’s</a:t>
            </a:r>
            <a:endParaRPr sz="1600">
              <a:latin typeface="Constantia"/>
              <a:cs typeface="Constantia"/>
            </a:endParaRPr>
          </a:p>
          <a:p>
            <a:pPr marL="469849" marR="30403">
              <a:lnSpc>
                <a:spcPts val="1920"/>
              </a:lnSpc>
              <a:spcBef>
                <a:spcPts val="11"/>
              </a:spcBef>
            </a:pPr>
            <a:r>
              <a:rPr sz="1600" spc="-8" dirty="0" smtClean="0">
                <a:latin typeface="Constantia"/>
                <a:cs typeface="Constantia"/>
              </a:rPr>
              <a:t>issues, children, minorities and human rights.</a:t>
            </a:r>
            <a:endParaRPr sz="1600">
              <a:latin typeface="Constantia"/>
              <a:cs typeface="Constantia"/>
            </a:endParaRPr>
          </a:p>
          <a:p>
            <a:pPr marL="12700" marR="30403">
              <a:lnSpc>
                <a:spcPct val="101725"/>
              </a:lnSpc>
              <a:spcBef>
                <a:spcPts val="254"/>
              </a:spcBef>
            </a:pPr>
            <a:r>
              <a:rPr sz="1600" b="1" spc="-12" dirty="0" smtClean="0">
                <a:latin typeface="Constantia"/>
                <a:cs typeface="Constantia"/>
              </a:rPr>
              <a:t>Policy advocacy NGOs</a:t>
            </a:r>
            <a:endParaRPr sz="1600">
              <a:latin typeface="Constantia"/>
              <a:cs typeface="Constantia"/>
            </a:endParaRPr>
          </a:p>
          <a:p>
            <a:pPr marL="469849" marR="30403">
              <a:lnSpc>
                <a:spcPct val="101725"/>
              </a:lnSpc>
              <a:spcBef>
                <a:spcPts val="350"/>
              </a:spcBef>
            </a:pPr>
            <a:r>
              <a:rPr sz="1600" spc="-12" dirty="0" smtClean="0">
                <a:latin typeface="Constantia"/>
                <a:cs typeface="Constantia"/>
              </a:rPr>
              <a:t>Policy-based NGOs are relatively new in Pakistan.</a:t>
            </a:r>
            <a:endParaRPr sz="1600">
              <a:latin typeface="Constantia"/>
              <a:cs typeface="Constanti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36752" y="2908131"/>
            <a:ext cx="192931" cy="197612"/>
          </a:xfrm>
          <a:prstGeom prst="rect">
            <a:avLst/>
          </a:prstGeom>
        </p:spPr>
        <p:txBody>
          <a:bodyPr wrap="square" lIns="0" tIns="9239" rIns="0" bIns="0" rtlCol="0">
            <a:noAutofit/>
          </a:bodyPr>
          <a:lstStyle/>
          <a:p>
            <a:pPr marL="12700">
              <a:lnSpc>
                <a:spcPts val="1455"/>
              </a:lnSpc>
            </a:pPr>
            <a:r>
              <a:rPr sz="1350" dirty="0" smtClean="0">
                <a:solidFill>
                  <a:srgbClr val="7ED13A"/>
                </a:solidFill>
                <a:latin typeface="Constantia"/>
                <a:cs typeface="Constantia"/>
              </a:rPr>
              <a:t>ii.</a:t>
            </a:r>
            <a:endParaRPr sz="1350">
              <a:latin typeface="Constantia"/>
              <a:cs typeface="Constanti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35940" y="3428556"/>
            <a:ext cx="204891" cy="218948"/>
          </a:xfrm>
          <a:prstGeom prst="rect">
            <a:avLst/>
          </a:prstGeom>
        </p:spPr>
        <p:txBody>
          <a:bodyPr wrap="square" lIns="0" tIns="10287" rIns="0" bIns="0" rtlCol="0">
            <a:noAutofit/>
          </a:bodyPr>
          <a:lstStyle/>
          <a:p>
            <a:pPr marL="12700">
              <a:lnSpc>
                <a:spcPts val="1620"/>
              </a:lnSpc>
            </a:pPr>
            <a:r>
              <a:rPr sz="1500" b="1" spc="9" dirty="0" smtClean="0">
                <a:solidFill>
                  <a:srgbClr val="FDB809"/>
                </a:solidFill>
                <a:latin typeface="Constantia"/>
                <a:cs typeface="Constantia"/>
              </a:rPr>
              <a:t>2.</a:t>
            </a:r>
            <a:endParaRPr sz="1500">
              <a:latin typeface="Constantia"/>
              <a:cs typeface="Constanti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36752" y="3737187"/>
            <a:ext cx="144128" cy="197612"/>
          </a:xfrm>
          <a:prstGeom prst="rect">
            <a:avLst/>
          </a:prstGeom>
        </p:spPr>
        <p:txBody>
          <a:bodyPr wrap="square" lIns="0" tIns="9239" rIns="0" bIns="0" rtlCol="0">
            <a:noAutofit/>
          </a:bodyPr>
          <a:lstStyle/>
          <a:p>
            <a:pPr marL="12700">
              <a:lnSpc>
                <a:spcPts val="1455"/>
              </a:lnSpc>
            </a:pPr>
            <a:r>
              <a:rPr sz="1350" dirty="0" smtClean="0">
                <a:solidFill>
                  <a:srgbClr val="7ED13A"/>
                </a:solidFill>
                <a:latin typeface="Constantia"/>
                <a:cs typeface="Constantia"/>
              </a:rPr>
              <a:t>i.</a:t>
            </a:r>
            <a:endParaRPr sz="1350">
              <a:latin typeface="Constantia"/>
              <a:cs typeface="Constant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08506" y="4007160"/>
            <a:ext cx="7057887" cy="1008379"/>
          </a:xfrm>
          <a:prstGeom prst="rect">
            <a:avLst/>
          </a:prstGeom>
        </p:spPr>
        <p:txBody>
          <a:bodyPr wrap="square" lIns="0" tIns="10763" rIns="0" bIns="0" rtlCol="0">
            <a:noAutofit/>
          </a:bodyPr>
          <a:lstStyle/>
          <a:p>
            <a:pPr marL="12700" marR="24507">
              <a:lnSpc>
                <a:spcPts val="1695"/>
              </a:lnSpc>
            </a:pPr>
            <a:r>
              <a:rPr sz="1600" spc="-13" dirty="0" smtClean="0">
                <a:latin typeface="Constantia"/>
                <a:cs typeface="Constantia"/>
              </a:rPr>
              <a:t>Their purpose is to participate in and initiate dialogue about policy issues, be it</a:t>
            </a:r>
            <a:endParaRPr sz="1600">
              <a:latin typeface="Constantia"/>
              <a:cs typeface="Constantia"/>
            </a:endParaRPr>
          </a:p>
          <a:p>
            <a:pPr marL="12700" marR="24507">
              <a:lnSpc>
                <a:spcPts val="1920"/>
              </a:lnSpc>
              <a:spcBef>
                <a:spcPts val="11"/>
              </a:spcBef>
            </a:pPr>
            <a:r>
              <a:rPr sz="1600" spc="-12" dirty="0" smtClean="0">
                <a:latin typeface="Constantia"/>
                <a:cs typeface="Constantia"/>
              </a:rPr>
              <a:t>with the government, other NGOs, or international organizations.</a:t>
            </a:r>
            <a:endParaRPr sz="1600">
              <a:latin typeface="Constantia"/>
              <a:cs typeface="Constantia"/>
            </a:endParaRPr>
          </a:p>
          <a:p>
            <a:pPr marL="12700">
              <a:lnSpc>
                <a:spcPts val="1920"/>
              </a:lnSpc>
              <a:spcBef>
                <a:spcPts val="370"/>
              </a:spcBef>
            </a:pPr>
            <a:r>
              <a:rPr sz="1600" spc="-15" dirty="0" smtClean="0">
                <a:latin typeface="Constantia"/>
                <a:cs typeface="Constantia"/>
              </a:rPr>
              <a:t>These are involved in international and regional networking. They most often do not get involved in project implementation or service delivery.</a:t>
            </a:r>
            <a:endParaRPr sz="1600">
              <a:latin typeface="Constantia"/>
              <a:cs typeface="Constant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36752" y="4030049"/>
            <a:ext cx="192931" cy="197612"/>
          </a:xfrm>
          <a:prstGeom prst="rect">
            <a:avLst/>
          </a:prstGeom>
        </p:spPr>
        <p:txBody>
          <a:bodyPr wrap="square" lIns="0" tIns="9239" rIns="0" bIns="0" rtlCol="0">
            <a:noAutofit/>
          </a:bodyPr>
          <a:lstStyle/>
          <a:p>
            <a:pPr marL="12700">
              <a:lnSpc>
                <a:spcPts val="1455"/>
              </a:lnSpc>
            </a:pPr>
            <a:r>
              <a:rPr sz="1350" dirty="0" smtClean="0">
                <a:solidFill>
                  <a:srgbClr val="7ED13A"/>
                </a:solidFill>
                <a:latin typeface="Constantia"/>
                <a:cs typeface="Constantia"/>
              </a:rPr>
              <a:t>ii.</a:t>
            </a:r>
            <a:endParaRPr sz="1350">
              <a:latin typeface="Constantia"/>
              <a:cs typeface="Constant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36752" y="4566497"/>
            <a:ext cx="241734" cy="197612"/>
          </a:xfrm>
          <a:prstGeom prst="rect">
            <a:avLst/>
          </a:prstGeom>
        </p:spPr>
        <p:txBody>
          <a:bodyPr wrap="square" lIns="0" tIns="9239" rIns="0" bIns="0" rtlCol="0">
            <a:noAutofit/>
          </a:bodyPr>
          <a:lstStyle/>
          <a:p>
            <a:pPr marL="12700">
              <a:lnSpc>
                <a:spcPts val="1455"/>
              </a:lnSpc>
            </a:pPr>
            <a:r>
              <a:rPr sz="1350" dirty="0" smtClean="0">
                <a:solidFill>
                  <a:srgbClr val="7ED13A"/>
                </a:solidFill>
                <a:latin typeface="Constantia"/>
                <a:cs typeface="Constantia"/>
              </a:rPr>
              <a:t>iii.</a:t>
            </a:r>
            <a:endParaRPr sz="1350">
              <a:latin typeface="Constantia"/>
              <a:cs typeface="Constant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51356" y="5080056"/>
            <a:ext cx="5382457" cy="521156"/>
          </a:xfrm>
          <a:prstGeom prst="rect">
            <a:avLst/>
          </a:prstGeom>
        </p:spPr>
        <p:txBody>
          <a:bodyPr wrap="square" lIns="0" tIns="10763" rIns="0" bIns="0" rtlCol="0">
            <a:noAutofit/>
          </a:bodyPr>
          <a:lstStyle/>
          <a:p>
            <a:pPr marL="12700" marR="30449">
              <a:lnSpc>
                <a:spcPts val="1695"/>
              </a:lnSpc>
            </a:pPr>
            <a:r>
              <a:rPr sz="1600" b="1" spc="-10" dirty="0" smtClean="0">
                <a:latin typeface="Constantia"/>
                <a:cs typeface="Constantia"/>
              </a:rPr>
              <a:t>Emergency, rehabilitation and relief organizations</a:t>
            </a:r>
            <a:endParaRPr sz="1600">
              <a:latin typeface="Constantia"/>
              <a:cs typeface="Constantia"/>
            </a:endParaRPr>
          </a:p>
          <a:p>
            <a:pPr marL="469849">
              <a:lnSpc>
                <a:spcPct val="101725"/>
              </a:lnSpc>
              <a:spcBef>
                <a:spcPts val="265"/>
              </a:spcBef>
            </a:pPr>
            <a:r>
              <a:rPr sz="1600" spc="-12" dirty="0" smtClean="0">
                <a:latin typeface="Constantia"/>
                <a:cs typeface="Constantia"/>
              </a:rPr>
              <a:t>The majority of NGOs in Pakistan fall into this category.</a:t>
            </a:r>
            <a:endParaRPr sz="1600">
              <a:latin typeface="Constantia"/>
              <a:cs typeface="Constant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5086922"/>
            <a:ext cx="198056" cy="218948"/>
          </a:xfrm>
          <a:prstGeom prst="rect">
            <a:avLst/>
          </a:prstGeom>
        </p:spPr>
        <p:txBody>
          <a:bodyPr wrap="square" lIns="0" tIns="10287" rIns="0" bIns="0" rtlCol="0">
            <a:noAutofit/>
          </a:bodyPr>
          <a:lstStyle/>
          <a:p>
            <a:pPr marL="12700">
              <a:lnSpc>
                <a:spcPts val="1620"/>
              </a:lnSpc>
            </a:pPr>
            <a:r>
              <a:rPr sz="1500" b="1" spc="4" dirty="0" smtClean="0">
                <a:solidFill>
                  <a:srgbClr val="FDB809"/>
                </a:solidFill>
                <a:latin typeface="Constantia"/>
                <a:cs typeface="Constantia"/>
              </a:rPr>
              <a:t>3.</a:t>
            </a:r>
            <a:endParaRPr sz="1500">
              <a:latin typeface="Constantia"/>
              <a:cs typeface="Constant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36752" y="5395705"/>
            <a:ext cx="144166" cy="197916"/>
          </a:xfrm>
          <a:prstGeom prst="rect">
            <a:avLst/>
          </a:prstGeom>
        </p:spPr>
        <p:txBody>
          <a:bodyPr wrap="square" lIns="0" tIns="9239" rIns="0" bIns="0" rtlCol="0">
            <a:noAutofit/>
          </a:bodyPr>
          <a:lstStyle/>
          <a:p>
            <a:pPr marL="12700">
              <a:lnSpc>
                <a:spcPts val="1455"/>
              </a:lnSpc>
            </a:pPr>
            <a:r>
              <a:rPr sz="1350" dirty="0" smtClean="0">
                <a:solidFill>
                  <a:srgbClr val="7ED13A"/>
                </a:solidFill>
                <a:latin typeface="Constantia"/>
                <a:cs typeface="Constantia"/>
              </a:rPr>
              <a:t>i.</a:t>
            </a:r>
            <a:endParaRPr sz="1350">
              <a:latin typeface="Constantia"/>
              <a:cs typeface="Constant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51356" y="5665602"/>
            <a:ext cx="7400775" cy="1057148"/>
          </a:xfrm>
          <a:prstGeom prst="rect">
            <a:avLst/>
          </a:prstGeom>
        </p:spPr>
        <p:txBody>
          <a:bodyPr wrap="square" lIns="0" tIns="10763" rIns="0" bIns="0" rtlCol="0">
            <a:noAutofit/>
          </a:bodyPr>
          <a:lstStyle/>
          <a:p>
            <a:pPr marL="469849" marR="37207">
              <a:lnSpc>
                <a:spcPts val="1695"/>
              </a:lnSpc>
            </a:pPr>
            <a:r>
              <a:rPr sz="1600" spc="-14" dirty="0" smtClean="0">
                <a:latin typeface="Constantia"/>
                <a:cs typeface="Constantia"/>
              </a:rPr>
              <a:t>Except some very large organizations most of smaller grass-root organizations</a:t>
            </a:r>
            <a:endParaRPr sz="1600">
              <a:latin typeface="Constantia"/>
              <a:cs typeface="Constantia"/>
            </a:endParaRPr>
          </a:p>
          <a:p>
            <a:pPr marL="469849" marR="37207">
              <a:lnSpc>
                <a:spcPts val="1920"/>
              </a:lnSpc>
              <a:spcBef>
                <a:spcPts val="11"/>
              </a:spcBef>
            </a:pPr>
            <a:r>
              <a:rPr sz="1600" spc="-18" dirty="0" smtClean="0">
                <a:latin typeface="Constantia"/>
                <a:cs typeface="Constantia"/>
              </a:rPr>
              <a:t>dominate this category.</a:t>
            </a:r>
            <a:endParaRPr sz="1600">
              <a:latin typeface="Constantia"/>
              <a:cs typeface="Constantia"/>
            </a:endParaRPr>
          </a:p>
          <a:p>
            <a:pPr marL="12700">
              <a:lnSpc>
                <a:spcPct val="101725"/>
              </a:lnSpc>
              <a:spcBef>
                <a:spcPts val="254"/>
              </a:spcBef>
            </a:pPr>
            <a:r>
              <a:rPr sz="1600" b="1" spc="-11" dirty="0" smtClean="0">
                <a:latin typeface="Constantia"/>
                <a:cs typeface="Constantia"/>
              </a:rPr>
              <a:t>Those involved in implementation of development projects and programmes</a:t>
            </a:r>
            <a:endParaRPr sz="1600">
              <a:latin typeface="Constantia"/>
              <a:cs typeface="Constantia"/>
            </a:endParaRPr>
          </a:p>
          <a:p>
            <a:pPr marL="12700" marR="37207">
              <a:lnSpc>
                <a:spcPct val="101725"/>
              </a:lnSpc>
              <a:spcBef>
                <a:spcPts val="350"/>
              </a:spcBef>
            </a:pPr>
            <a:r>
              <a:rPr sz="1600" b="1" spc="-11" dirty="0" smtClean="0">
                <a:latin typeface="Constantia"/>
                <a:cs typeface="Constantia"/>
              </a:rPr>
              <a:t>Service delivery organizations and CBOs</a:t>
            </a:r>
            <a:endParaRPr sz="1600">
              <a:latin typeface="Constantia"/>
              <a:cs typeface="Constant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36752" y="5688492"/>
            <a:ext cx="192931" cy="197612"/>
          </a:xfrm>
          <a:prstGeom prst="rect">
            <a:avLst/>
          </a:prstGeom>
        </p:spPr>
        <p:txBody>
          <a:bodyPr wrap="square" lIns="0" tIns="9239" rIns="0" bIns="0" rtlCol="0">
            <a:noAutofit/>
          </a:bodyPr>
          <a:lstStyle/>
          <a:p>
            <a:pPr marL="12700">
              <a:lnSpc>
                <a:spcPts val="1455"/>
              </a:lnSpc>
            </a:pPr>
            <a:r>
              <a:rPr sz="1350" dirty="0" smtClean="0">
                <a:solidFill>
                  <a:srgbClr val="7ED13A"/>
                </a:solidFill>
                <a:latin typeface="Constantia"/>
                <a:cs typeface="Constantia"/>
              </a:rPr>
              <a:t>ii.</a:t>
            </a:r>
            <a:endParaRPr sz="1350">
              <a:latin typeface="Constantia"/>
              <a:cs typeface="Constanti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35940" y="6208917"/>
            <a:ext cx="209840" cy="511556"/>
          </a:xfrm>
          <a:prstGeom prst="rect">
            <a:avLst/>
          </a:prstGeom>
        </p:spPr>
        <p:txBody>
          <a:bodyPr wrap="square" lIns="0" tIns="10287" rIns="0" bIns="0" rtlCol="0">
            <a:noAutofit/>
          </a:bodyPr>
          <a:lstStyle/>
          <a:p>
            <a:pPr marL="12700">
              <a:lnSpc>
                <a:spcPts val="1620"/>
              </a:lnSpc>
            </a:pPr>
            <a:r>
              <a:rPr sz="1500" b="1" spc="0" dirty="0" smtClean="0">
                <a:solidFill>
                  <a:srgbClr val="FDB809"/>
                </a:solidFill>
                <a:latin typeface="Constantia"/>
                <a:cs typeface="Constantia"/>
              </a:rPr>
              <a:t>4.</a:t>
            </a:r>
            <a:endParaRPr sz="1500">
              <a:latin typeface="Constantia"/>
              <a:cs typeface="Constantia"/>
            </a:endParaRPr>
          </a:p>
          <a:p>
            <a:pPr marL="12700" marR="10527">
              <a:lnSpc>
                <a:spcPct val="101725"/>
              </a:lnSpc>
              <a:spcBef>
                <a:spcPts val="389"/>
              </a:spcBef>
            </a:pPr>
            <a:r>
              <a:rPr sz="1500" b="1" dirty="0" smtClean="0">
                <a:solidFill>
                  <a:srgbClr val="FDB809"/>
                </a:solidFill>
                <a:latin typeface="Constantia"/>
                <a:cs typeface="Constantia"/>
              </a:rPr>
              <a:t>5.</a:t>
            </a:r>
            <a:endParaRPr sz="15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</TotalTime>
  <Words>1933</Words>
  <Application>Microsoft Office PowerPoint</Application>
  <PresentationFormat>On-screen Show (4:3)</PresentationFormat>
  <Paragraphs>304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toshiba</cp:lastModifiedBy>
  <cp:revision>3</cp:revision>
  <dcterms:modified xsi:type="dcterms:W3CDTF">2020-04-19T19:36:42Z</dcterms:modified>
</cp:coreProperties>
</file>